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6.xml" ContentType="application/vnd.openxmlformats-officedocument.presentationml.notesSlide+xml"/>
  <Override PartName="/ppt/slideLayouts/slideLayout4.xml" ContentType="application/vnd.openxmlformats-officedocument.presentationml.slideLayout+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comments/modernComment_117_F910998C.xml" ContentType="application/vnd.ms-powerpoint.comment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ppt/comments/modernComment_115_C2CEB715.xml" ContentType="application/vnd.ms-powerpoint.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48" r:id="rId2"/>
    <p:sldMasterId id="2147483650" r:id="rId3"/>
  </p:sldMasterIdLst>
  <p:notesMasterIdLst>
    <p:notesMasterId r:id="rId40"/>
  </p:notesMasterIdLst>
  <p:sldIdLst>
    <p:sldId id="257" r:id="rId4"/>
    <p:sldId id="267" r:id="rId5"/>
    <p:sldId id="290" r:id="rId6"/>
    <p:sldId id="258" r:id="rId7"/>
    <p:sldId id="269" r:id="rId8"/>
    <p:sldId id="259" r:id="rId9"/>
    <p:sldId id="260" r:id="rId10"/>
    <p:sldId id="261" r:id="rId11"/>
    <p:sldId id="291" r:id="rId12"/>
    <p:sldId id="292" r:id="rId13"/>
    <p:sldId id="293" r:id="rId14"/>
    <p:sldId id="294" r:id="rId15"/>
    <p:sldId id="295" r:id="rId16"/>
    <p:sldId id="296" r:id="rId17"/>
    <p:sldId id="277" r:id="rId18"/>
    <p:sldId id="276" r:id="rId19"/>
    <p:sldId id="262" r:id="rId20"/>
    <p:sldId id="279" r:id="rId21"/>
    <p:sldId id="278" r:id="rId22"/>
    <p:sldId id="280" r:id="rId23"/>
    <p:sldId id="281" r:id="rId24"/>
    <p:sldId id="289" r:id="rId25"/>
    <p:sldId id="266" r:id="rId26"/>
    <p:sldId id="268" r:id="rId27"/>
    <p:sldId id="270" r:id="rId28"/>
    <p:sldId id="271" r:id="rId29"/>
    <p:sldId id="272" r:id="rId30"/>
    <p:sldId id="282" r:id="rId31"/>
    <p:sldId id="283" r:id="rId32"/>
    <p:sldId id="298" r:id="rId33"/>
    <p:sldId id="284" r:id="rId34"/>
    <p:sldId id="285" r:id="rId35"/>
    <p:sldId id="287" r:id="rId36"/>
    <p:sldId id="288" r:id="rId37"/>
    <p:sldId id="274" r:id="rId38"/>
    <p:sldId id="275" r:id="rId3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91C839-6614-B241-9476-3E49BDDC0F36}" name="Lauren Christgen" initials="LC" userId="wD/RMNLG7rTCJLiNaahk3qJUziVYnUzUnNBFUovQJM0="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03B"/>
    <a:srgbClr val="005F9E"/>
    <a:srgbClr val="5F9E00"/>
    <a:srgbClr val="005880"/>
    <a:srgbClr val="426BA9"/>
    <a:srgbClr val="005F9F"/>
    <a:srgbClr val="CC8A00"/>
    <a:srgbClr val="006298"/>
    <a:srgbClr val="861F41"/>
    <a:srgbClr val="8C0B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C6E0E-18AD-42D9-B375-6D63B7286E02}" v="2" dt="2025-06-18T20:20:11.866"/>
    <p1510:client id="{740214EB-56B3-441F-AC6E-B1F84439A124}" v="21" dt="2025-06-18T15:33:52.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47" Type="http://schemas.microsoft.com/office/2018/10/relationships/authors" Target="authors.xml"/><Relationship Id="rId50"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48" Type="http://schemas.openxmlformats.org/officeDocument/2006/relationships/customXml" Target="../customXml/item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Christgen" userId="wD/RMNLG7rTCJLiNaahk3qJUziVYnUzUnNBFUovQJM0=" providerId="None" clId="Web-{740214EB-56B3-441F-AC6E-B1F84439A124}"/>
    <pc:docChg chg="mod addSld modSld delMainMaster">
      <pc:chgData name="Lauren Christgen" userId="wD/RMNLG7rTCJLiNaahk3qJUziVYnUzUnNBFUovQJM0=" providerId="None" clId="Web-{740214EB-56B3-441F-AC6E-B1F84439A124}" dt="2025-06-18T15:33:52.349" v="18"/>
      <pc:docMkLst>
        <pc:docMk/>
      </pc:docMkLst>
      <pc:sldChg chg="addSp delSp modSp add replId">
        <pc:chgData name="Lauren Christgen" userId="wD/RMNLG7rTCJLiNaahk3qJUziVYnUzUnNBFUovQJM0=" providerId="None" clId="Web-{740214EB-56B3-441F-AC6E-B1F84439A124}" dt="2025-06-18T15:33:05.988" v="17" actId="14100"/>
        <pc:sldMkLst>
          <pc:docMk/>
          <pc:sldMk cId="808445759" sldId="297"/>
        </pc:sldMkLst>
        <pc:picChg chg="add del mod">
          <ac:chgData name="Lauren Christgen" userId="wD/RMNLG7rTCJLiNaahk3qJUziVYnUzUnNBFUovQJM0=" providerId="None" clId="Web-{740214EB-56B3-441F-AC6E-B1F84439A124}" dt="2025-06-18T15:32:08.736" v="8"/>
          <ac:picMkLst>
            <pc:docMk/>
            <pc:sldMk cId="808445759" sldId="297"/>
            <ac:picMk id="2" creationId="{E713DB8B-9C37-2C96-7405-70C69684AC15}"/>
          </ac:picMkLst>
        </pc:picChg>
        <pc:picChg chg="del">
          <ac:chgData name="Lauren Christgen" userId="wD/RMNLG7rTCJLiNaahk3qJUziVYnUzUnNBFUovQJM0=" providerId="None" clId="Web-{740214EB-56B3-441F-AC6E-B1F84439A124}" dt="2025-06-18T15:31:29.157" v="2"/>
          <ac:picMkLst>
            <pc:docMk/>
            <pc:sldMk cId="808445759" sldId="297"/>
            <ac:picMk id="3" creationId="{04574BC0-C8DF-0325-651B-FE7276589DA0}"/>
          </ac:picMkLst>
        </pc:picChg>
        <pc:picChg chg="add mod">
          <ac:chgData name="Lauren Christgen" userId="wD/RMNLG7rTCJLiNaahk3qJUziVYnUzUnNBFUovQJM0=" providerId="None" clId="Web-{740214EB-56B3-441F-AC6E-B1F84439A124}" dt="2025-06-18T15:33:05.988" v="17" actId="14100"/>
          <ac:picMkLst>
            <pc:docMk/>
            <pc:sldMk cId="808445759" sldId="297"/>
            <ac:picMk id="5" creationId="{723BE450-1E6A-7124-3F1F-344227888FEA}"/>
          </ac:picMkLst>
        </pc:picChg>
      </pc:sldChg>
      <pc:sldMasterChg chg="del delSldLayout">
        <pc:chgData name="Lauren Christgen" userId="wD/RMNLG7rTCJLiNaahk3qJUziVYnUzUnNBFUovQJM0=" providerId="None" clId="Web-{740214EB-56B3-441F-AC6E-B1F84439A124}" dt="2025-06-18T15:31:28.063" v="1"/>
        <pc:sldMasterMkLst>
          <pc:docMk/>
          <pc:sldMasterMk cId="1824790187" sldId="2147483652"/>
        </pc:sldMasterMkLst>
        <pc:sldLayoutChg chg="del">
          <pc:chgData name="Lauren Christgen" userId="wD/RMNLG7rTCJLiNaahk3qJUziVYnUzUnNBFUovQJM0=" providerId="None" clId="Web-{740214EB-56B3-441F-AC6E-B1F84439A124}" dt="2025-06-18T15:31:28.063" v="1"/>
          <pc:sldLayoutMkLst>
            <pc:docMk/>
            <pc:sldMasterMk cId="1824790187" sldId="2147483652"/>
            <pc:sldLayoutMk cId="2586015251" sldId="2147483653"/>
          </pc:sldLayoutMkLst>
        </pc:sldLayoutChg>
      </pc:sldMasterChg>
      <pc:sldMasterChg chg="del delSldLayout">
        <pc:chgData name="Lauren Christgen" userId="wD/RMNLG7rTCJLiNaahk3qJUziVYnUzUnNBFUovQJM0=" providerId="None" clId="Web-{740214EB-56B3-441F-AC6E-B1F84439A124}" dt="2025-06-18T15:31:28.063" v="1"/>
        <pc:sldMasterMkLst>
          <pc:docMk/>
          <pc:sldMasterMk cId="2517748812" sldId="2147483654"/>
        </pc:sldMasterMkLst>
        <pc:sldLayoutChg chg="del">
          <pc:chgData name="Lauren Christgen" userId="wD/RMNLG7rTCJLiNaahk3qJUziVYnUzUnNBFUovQJM0=" providerId="None" clId="Web-{740214EB-56B3-441F-AC6E-B1F84439A124}" dt="2025-06-18T15:31:28.063" v="1"/>
          <pc:sldLayoutMkLst>
            <pc:docMk/>
            <pc:sldMasterMk cId="2517748812" sldId="2147483654"/>
            <pc:sldLayoutMk cId="3626624283" sldId="2147483655"/>
          </pc:sldLayoutMkLst>
        </pc:sldLayoutChg>
      </pc:sldMasterChg>
      <pc:sldMasterChg chg="del delSldLayout">
        <pc:chgData name="Lauren Christgen" userId="wD/RMNLG7rTCJLiNaahk3qJUziVYnUzUnNBFUovQJM0=" providerId="None" clId="Web-{740214EB-56B3-441F-AC6E-B1F84439A124}" dt="2025-06-18T15:31:28.063" v="1"/>
        <pc:sldMasterMkLst>
          <pc:docMk/>
          <pc:sldMasterMk cId="2348537829" sldId="2147483656"/>
        </pc:sldMasterMkLst>
        <pc:sldLayoutChg chg="del">
          <pc:chgData name="Lauren Christgen" userId="wD/RMNLG7rTCJLiNaahk3qJUziVYnUzUnNBFUovQJM0=" providerId="None" clId="Web-{740214EB-56B3-441F-AC6E-B1F84439A124}" dt="2025-06-18T15:31:28.063" v="1"/>
          <pc:sldLayoutMkLst>
            <pc:docMk/>
            <pc:sldMasterMk cId="2348537829" sldId="2147483656"/>
            <pc:sldLayoutMk cId="585869812" sldId="2147483657"/>
          </pc:sldLayoutMkLst>
        </pc:sldLayoutChg>
      </pc:sldMasterChg>
      <pc:sldMasterChg chg="del delSldLayout">
        <pc:chgData name="Lauren Christgen" userId="wD/RMNLG7rTCJLiNaahk3qJUziVYnUzUnNBFUovQJM0=" providerId="None" clId="Web-{740214EB-56B3-441F-AC6E-B1F84439A124}" dt="2025-06-18T15:31:28.063" v="1"/>
        <pc:sldMasterMkLst>
          <pc:docMk/>
          <pc:sldMasterMk cId="1986204928" sldId="2147483658"/>
        </pc:sldMasterMkLst>
        <pc:sldLayoutChg chg="del">
          <pc:chgData name="Lauren Christgen" userId="wD/RMNLG7rTCJLiNaahk3qJUziVYnUzUnNBFUovQJM0=" providerId="None" clId="Web-{740214EB-56B3-441F-AC6E-B1F84439A124}" dt="2025-06-18T15:31:28.063" v="1"/>
          <pc:sldLayoutMkLst>
            <pc:docMk/>
            <pc:sldMasterMk cId="1986204928" sldId="2147483658"/>
            <pc:sldLayoutMk cId="2873211090" sldId="2147483659"/>
          </pc:sldLayoutMkLst>
        </pc:sldLayoutChg>
      </pc:sldMasterChg>
      <pc:sldMasterChg chg="del delSldLayout">
        <pc:chgData name="Lauren Christgen" userId="wD/RMNLG7rTCJLiNaahk3qJUziVYnUzUnNBFUovQJM0=" providerId="None" clId="Web-{740214EB-56B3-441F-AC6E-B1F84439A124}" dt="2025-06-18T15:31:28.063" v="1"/>
        <pc:sldMasterMkLst>
          <pc:docMk/>
          <pc:sldMasterMk cId="699880124" sldId="2147483660"/>
        </pc:sldMasterMkLst>
        <pc:sldLayoutChg chg="del">
          <pc:chgData name="Lauren Christgen" userId="wD/RMNLG7rTCJLiNaahk3qJUziVYnUzUnNBFUovQJM0=" providerId="None" clId="Web-{740214EB-56B3-441F-AC6E-B1F84439A124}" dt="2025-06-18T15:31:28.063" v="1"/>
          <pc:sldLayoutMkLst>
            <pc:docMk/>
            <pc:sldMasterMk cId="699880124" sldId="2147483660"/>
            <pc:sldLayoutMk cId="161427400" sldId="2147483661"/>
          </pc:sldLayoutMkLst>
        </pc:sldLayoutChg>
      </pc:sldMasterChg>
      <pc:sldMasterChg chg="del delSldLayout">
        <pc:chgData name="Lauren Christgen" userId="wD/RMNLG7rTCJLiNaahk3qJUziVYnUzUnNBFUovQJM0=" providerId="None" clId="Web-{740214EB-56B3-441F-AC6E-B1F84439A124}" dt="2025-06-18T15:31:28.063" v="1"/>
        <pc:sldMasterMkLst>
          <pc:docMk/>
          <pc:sldMasterMk cId="3855994705" sldId="2147483662"/>
        </pc:sldMasterMkLst>
        <pc:sldLayoutChg chg="del">
          <pc:chgData name="Lauren Christgen" userId="wD/RMNLG7rTCJLiNaahk3qJUziVYnUzUnNBFUovQJM0=" providerId="None" clId="Web-{740214EB-56B3-441F-AC6E-B1F84439A124}" dt="2025-06-18T15:31:28.063" v="1"/>
          <pc:sldLayoutMkLst>
            <pc:docMk/>
            <pc:sldMasterMk cId="3855994705" sldId="2147483662"/>
            <pc:sldLayoutMk cId="4183337988" sldId="2147483663"/>
          </pc:sldLayoutMkLst>
        </pc:sldLayoutChg>
      </pc:sldMasterChg>
      <pc:sldMasterChg chg="del delSldLayout">
        <pc:chgData name="Lauren Christgen" userId="wD/RMNLG7rTCJLiNaahk3qJUziVYnUzUnNBFUovQJM0=" providerId="None" clId="Web-{740214EB-56B3-441F-AC6E-B1F84439A124}" dt="2025-06-18T15:31:28.063" v="1"/>
        <pc:sldMasterMkLst>
          <pc:docMk/>
          <pc:sldMasterMk cId="855627563" sldId="2147483664"/>
        </pc:sldMasterMkLst>
        <pc:sldLayoutChg chg="del">
          <pc:chgData name="Lauren Christgen" userId="wD/RMNLG7rTCJLiNaahk3qJUziVYnUzUnNBFUovQJM0=" providerId="None" clId="Web-{740214EB-56B3-441F-AC6E-B1F84439A124}" dt="2025-06-18T15:31:28.063" v="1"/>
          <pc:sldLayoutMkLst>
            <pc:docMk/>
            <pc:sldMasterMk cId="855627563" sldId="2147483664"/>
            <pc:sldLayoutMk cId="1696321626" sldId="2147483665"/>
          </pc:sldLayoutMkLst>
        </pc:sldLayoutChg>
      </pc:sldMasterChg>
      <pc:sldMasterChg chg="del delSldLayout">
        <pc:chgData name="Lauren Christgen" userId="wD/RMNLG7rTCJLiNaahk3qJUziVYnUzUnNBFUovQJM0=" providerId="None" clId="Web-{740214EB-56B3-441F-AC6E-B1F84439A124}" dt="2025-06-18T15:31:28.063" v="1"/>
        <pc:sldMasterMkLst>
          <pc:docMk/>
          <pc:sldMasterMk cId="2945044332" sldId="2147483666"/>
        </pc:sldMasterMkLst>
        <pc:sldLayoutChg chg="del">
          <pc:chgData name="Lauren Christgen" userId="wD/RMNLG7rTCJLiNaahk3qJUziVYnUzUnNBFUovQJM0=" providerId="None" clId="Web-{740214EB-56B3-441F-AC6E-B1F84439A124}" dt="2025-06-18T15:31:28.063" v="1"/>
          <pc:sldLayoutMkLst>
            <pc:docMk/>
            <pc:sldMasterMk cId="2945044332" sldId="2147483666"/>
            <pc:sldLayoutMk cId="1610766497" sldId="2147483667"/>
          </pc:sldLayoutMkLst>
        </pc:sldLayoutChg>
      </pc:sldMasterChg>
      <pc:sldMasterChg chg="del delSldLayout">
        <pc:chgData name="Lauren Christgen" userId="wD/RMNLG7rTCJLiNaahk3qJUziVYnUzUnNBFUovQJM0=" providerId="None" clId="Web-{740214EB-56B3-441F-AC6E-B1F84439A124}" dt="2025-06-18T15:31:28.063" v="1"/>
        <pc:sldMasterMkLst>
          <pc:docMk/>
          <pc:sldMasterMk cId="4042606449" sldId="2147483668"/>
        </pc:sldMasterMkLst>
        <pc:sldLayoutChg chg="del">
          <pc:chgData name="Lauren Christgen" userId="wD/RMNLG7rTCJLiNaahk3qJUziVYnUzUnNBFUovQJM0=" providerId="None" clId="Web-{740214EB-56B3-441F-AC6E-B1F84439A124}" dt="2025-06-18T15:31:28.063" v="1"/>
          <pc:sldLayoutMkLst>
            <pc:docMk/>
            <pc:sldMasterMk cId="4042606449" sldId="2147483668"/>
            <pc:sldLayoutMk cId="3313632473" sldId="2147483669"/>
          </pc:sldLayoutMkLst>
        </pc:sldLayoutChg>
      </pc:sldMasterChg>
      <pc:sldMasterChg chg="del delSldLayout">
        <pc:chgData name="Lauren Christgen" userId="wD/RMNLG7rTCJLiNaahk3qJUziVYnUzUnNBFUovQJM0=" providerId="None" clId="Web-{740214EB-56B3-441F-AC6E-B1F84439A124}" dt="2025-06-18T15:31:28.063" v="1"/>
        <pc:sldMasterMkLst>
          <pc:docMk/>
          <pc:sldMasterMk cId="901565498" sldId="2147483670"/>
        </pc:sldMasterMkLst>
        <pc:sldLayoutChg chg="del">
          <pc:chgData name="Lauren Christgen" userId="wD/RMNLG7rTCJLiNaahk3qJUziVYnUzUnNBFUovQJM0=" providerId="None" clId="Web-{740214EB-56B3-441F-AC6E-B1F84439A124}" dt="2025-06-18T15:31:28.063" v="1"/>
          <pc:sldLayoutMkLst>
            <pc:docMk/>
            <pc:sldMasterMk cId="901565498" sldId="2147483670"/>
            <pc:sldLayoutMk cId="1029362073" sldId="2147483671"/>
          </pc:sldLayoutMkLst>
        </pc:sldLayoutChg>
      </pc:sldMasterChg>
      <pc:sldMasterChg chg="del delSldLayout">
        <pc:chgData name="Lauren Christgen" userId="wD/RMNLG7rTCJLiNaahk3qJUziVYnUzUnNBFUovQJM0=" providerId="None" clId="Web-{740214EB-56B3-441F-AC6E-B1F84439A124}" dt="2025-06-18T15:31:28.063" v="1"/>
        <pc:sldMasterMkLst>
          <pc:docMk/>
          <pc:sldMasterMk cId="3494428810" sldId="2147483674"/>
        </pc:sldMasterMkLst>
        <pc:sldLayoutChg chg="del">
          <pc:chgData name="Lauren Christgen" userId="wD/RMNLG7rTCJLiNaahk3qJUziVYnUzUnNBFUovQJM0=" providerId="None" clId="Web-{740214EB-56B3-441F-AC6E-B1F84439A124}" dt="2025-06-18T15:31:28.063" v="1"/>
          <pc:sldLayoutMkLst>
            <pc:docMk/>
            <pc:sldMasterMk cId="3494428810" sldId="2147483674"/>
            <pc:sldLayoutMk cId="68958190" sldId="2147483675"/>
          </pc:sldLayoutMkLst>
        </pc:sldLayoutChg>
      </pc:sldMasterChg>
      <pc:sldMasterChg chg="del delSldLayout">
        <pc:chgData name="Lauren Christgen" userId="wD/RMNLG7rTCJLiNaahk3qJUziVYnUzUnNBFUovQJM0=" providerId="None" clId="Web-{740214EB-56B3-441F-AC6E-B1F84439A124}" dt="2025-06-18T15:31:28.063" v="1"/>
        <pc:sldMasterMkLst>
          <pc:docMk/>
          <pc:sldMasterMk cId="1134482285" sldId="2147483676"/>
        </pc:sldMasterMkLst>
        <pc:sldLayoutChg chg="del">
          <pc:chgData name="Lauren Christgen" userId="wD/RMNLG7rTCJLiNaahk3qJUziVYnUzUnNBFUovQJM0=" providerId="None" clId="Web-{740214EB-56B3-441F-AC6E-B1F84439A124}" dt="2025-06-18T15:31:28.063" v="1"/>
          <pc:sldLayoutMkLst>
            <pc:docMk/>
            <pc:sldMasterMk cId="1134482285" sldId="2147483676"/>
            <pc:sldLayoutMk cId="4105351309" sldId="2147483677"/>
          </pc:sldLayoutMkLst>
        </pc:sldLayoutChg>
      </pc:sldMasterChg>
      <pc:sldMasterChg chg="del delSldLayout">
        <pc:chgData name="Lauren Christgen" userId="wD/RMNLG7rTCJLiNaahk3qJUziVYnUzUnNBFUovQJM0=" providerId="None" clId="Web-{740214EB-56B3-441F-AC6E-B1F84439A124}" dt="2025-06-18T15:31:28.063" v="1"/>
        <pc:sldMasterMkLst>
          <pc:docMk/>
          <pc:sldMasterMk cId="1342923930" sldId="2147483678"/>
        </pc:sldMasterMkLst>
        <pc:sldLayoutChg chg="del">
          <pc:chgData name="Lauren Christgen" userId="wD/RMNLG7rTCJLiNaahk3qJUziVYnUzUnNBFUovQJM0=" providerId="None" clId="Web-{740214EB-56B3-441F-AC6E-B1F84439A124}" dt="2025-06-18T15:31:28.063" v="1"/>
          <pc:sldLayoutMkLst>
            <pc:docMk/>
            <pc:sldMasterMk cId="1342923930" sldId="2147483678"/>
            <pc:sldLayoutMk cId="521297763" sldId="2147483679"/>
          </pc:sldLayoutMkLst>
        </pc:sldLayoutChg>
      </pc:sldMasterChg>
      <pc:sldMasterChg chg="del delSldLayout">
        <pc:chgData name="Lauren Christgen" userId="wD/RMNLG7rTCJLiNaahk3qJUziVYnUzUnNBFUovQJM0=" providerId="None" clId="Web-{740214EB-56B3-441F-AC6E-B1F84439A124}" dt="2025-06-18T15:31:28.063" v="1"/>
        <pc:sldMasterMkLst>
          <pc:docMk/>
          <pc:sldMasterMk cId="2959003672" sldId="2147483680"/>
        </pc:sldMasterMkLst>
        <pc:sldLayoutChg chg="del">
          <pc:chgData name="Lauren Christgen" userId="wD/RMNLG7rTCJLiNaahk3qJUziVYnUzUnNBFUovQJM0=" providerId="None" clId="Web-{740214EB-56B3-441F-AC6E-B1F84439A124}" dt="2025-06-18T15:31:28.063" v="1"/>
          <pc:sldLayoutMkLst>
            <pc:docMk/>
            <pc:sldMasterMk cId="2959003672" sldId="2147483680"/>
            <pc:sldLayoutMk cId="3347142755" sldId="2147483681"/>
          </pc:sldLayoutMkLst>
        </pc:sldLayoutChg>
      </pc:sldMasterChg>
    </pc:docChg>
  </pc:docChgLst>
</pc:chgInfo>
</file>

<file path=ppt/comments/modernComment_115_C2CEB715.xml><?xml version="1.0" encoding="utf-8"?>
<p188:cmLst xmlns:a="http://schemas.openxmlformats.org/drawingml/2006/main" xmlns:r="http://schemas.openxmlformats.org/officeDocument/2006/relationships" xmlns:p188="http://schemas.microsoft.com/office/powerpoint/2018/8/main">
  <p188:cm id="{2E7E41AD-80B8-42E0-8610-AD2B5AB7CCC7}" authorId="{C991C839-6614-B241-9476-3E49BDDC0F36}" created="2025-06-18T20:20:11.866">
    <pc:sldMkLst xmlns:pc="http://schemas.microsoft.com/office/powerpoint/2013/main/command">
      <pc:docMk/>
      <pc:sldMk cId="3268327189" sldId="277"/>
    </pc:sldMkLst>
    <p188:txBody>
      <a:bodyPr/>
      <a:lstStyle/>
      <a:p>
        <a:r>
          <a:rPr lang="en-US"/>
          <a:t>I believe the square footage on this deck is 102 sq/ft</a:t>
        </a:r>
      </a:p>
    </p188:txBody>
  </p188:cm>
</p188:cmLst>
</file>

<file path=ppt/comments/modernComment_117_F910998C.xml><?xml version="1.0" encoding="utf-8"?>
<p188:cmLst xmlns:a="http://schemas.openxmlformats.org/drawingml/2006/main" xmlns:r="http://schemas.openxmlformats.org/officeDocument/2006/relationships" xmlns:p188="http://schemas.microsoft.com/office/powerpoint/2018/8/main">
  <p188:cm id="{0D8BF673-841F-4966-A355-634F4463C965}" authorId="{C991C839-6614-B241-9476-3E49BDDC0F36}" created="2025-06-18T20:16:12.206">
    <ac:deMkLst xmlns:ac="http://schemas.microsoft.com/office/drawing/2013/main/command">
      <pc:docMk xmlns:pc="http://schemas.microsoft.com/office/powerpoint/2013/main/command"/>
      <pc:sldMk xmlns:pc="http://schemas.microsoft.com/office/powerpoint/2013/main/command" cId="4178614668" sldId="279"/>
      <ac:spMk id="10" creationId="{E96BC9E7-A1AE-4888-A002-73AD7CAB957F}"/>
    </ac:deMkLst>
    <p188:txBody>
      <a:bodyPr/>
      <a:lstStyle/>
      <a:p>
        <a:r>
          <a:rPr lang="en-US"/>
          <a:t>I think this FP is 1855 sq/ft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4DBA3FA7-C00F-4945-9F64-E13C47058993}" type="datetimeFigureOut">
              <a:rPr lang="en-US" smtClean="0"/>
              <a:t>8/25/2025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8933EBEA-C374-48DF-9A7C-26C976D322F6}" type="slidenum">
              <a:rPr lang="en-US" smtClean="0"/>
              <a:t>‹#›</a:t>
            </a:fld>
            <a:endParaRPr lang="en-US"/>
          </a:p>
        </p:txBody>
      </p:sp>
    </p:spTree>
    <p:extLst>
      <p:ext uri="{BB962C8B-B14F-4D97-AF65-F5344CB8AC3E}">
        <p14:creationId xmlns:p14="http://schemas.microsoft.com/office/powerpoint/2010/main" val="3268370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Facing south</a:t>
            </a:r>
          </a:p>
        </p:txBody>
      </p:sp>
      <p:sp>
        <p:nvSpPr>
          <p:cNvPr id="4" name="Slide Number Placeholder 3"/>
          <p:cNvSpPr>
            <a:spLocks noGrp="1"/>
          </p:cNvSpPr>
          <p:nvPr>
            <p:ph type="sldNum" sz="quarter" idx="5"/>
          </p:nvPr>
        </p:nvSpPr>
        <p:spPr/>
        <p:txBody>
          <a:bodyPr/>
          <a:lstStyle/>
          <a:p>
            <a:fld id="{8933EBEA-C374-48DF-9A7C-26C976D322F6}" type="slidenum">
              <a:rPr lang="en-US" smtClean="0"/>
              <a:t>8</a:t>
            </a:fld>
            <a:endParaRPr lang="en-US"/>
          </a:p>
        </p:txBody>
      </p:sp>
    </p:spTree>
    <p:extLst>
      <p:ext uri="{BB962C8B-B14F-4D97-AF65-F5344CB8AC3E}">
        <p14:creationId xmlns:p14="http://schemas.microsoft.com/office/powerpoint/2010/main" val="4061079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South</a:t>
            </a:r>
          </a:p>
        </p:txBody>
      </p:sp>
      <p:sp>
        <p:nvSpPr>
          <p:cNvPr id="4" name="Slide Number Placeholder 3"/>
          <p:cNvSpPr>
            <a:spLocks noGrp="1"/>
          </p:cNvSpPr>
          <p:nvPr>
            <p:ph type="sldNum" sz="quarter" idx="5"/>
          </p:nvPr>
        </p:nvSpPr>
        <p:spPr/>
        <p:txBody>
          <a:bodyPr/>
          <a:lstStyle/>
          <a:p>
            <a:fld id="{8933EBEA-C374-48DF-9A7C-26C976D322F6}" type="slidenum">
              <a:rPr lang="en-US" smtClean="0"/>
              <a:t>9</a:t>
            </a:fld>
            <a:endParaRPr lang="en-US"/>
          </a:p>
        </p:txBody>
      </p:sp>
    </p:spTree>
    <p:extLst>
      <p:ext uri="{BB962C8B-B14F-4D97-AF65-F5344CB8AC3E}">
        <p14:creationId xmlns:p14="http://schemas.microsoft.com/office/powerpoint/2010/main" val="4271369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East</a:t>
            </a:r>
          </a:p>
        </p:txBody>
      </p:sp>
      <p:sp>
        <p:nvSpPr>
          <p:cNvPr id="4" name="Slide Number Placeholder 3"/>
          <p:cNvSpPr>
            <a:spLocks noGrp="1"/>
          </p:cNvSpPr>
          <p:nvPr>
            <p:ph type="sldNum" sz="quarter" idx="5"/>
          </p:nvPr>
        </p:nvSpPr>
        <p:spPr/>
        <p:txBody>
          <a:bodyPr/>
          <a:lstStyle/>
          <a:p>
            <a:fld id="{8933EBEA-C374-48DF-9A7C-26C976D322F6}" type="slidenum">
              <a:rPr lang="en-US" smtClean="0"/>
              <a:t>10</a:t>
            </a:fld>
            <a:endParaRPr lang="en-US"/>
          </a:p>
        </p:txBody>
      </p:sp>
    </p:spTree>
    <p:extLst>
      <p:ext uri="{BB962C8B-B14F-4D97-AF65-F5344CB8AC3E}">
        <p14:creationId xmlns:p14="http://schemas.microsoft.com/office/powerpoint/2010/main" val="933505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SW</a:t>
            </a:r>
          </a:p>
        </p:txBody>
      </p:sp>
      <p:sp>
        <p:nvSpPr>
          <p:cNvPr id="4" name="Slide Number Placeholder 3"/>
          <p:cNvSpPr>
            <a:spLocks noGrp="1"/>
          </p:cNvSpPr>
          <p:nvPr>
            <p:ph type="sldNum" sz="quarter" idx="5"/>
          </p:nvPr>
        </p:nvSpPr>
        <p:spPr/>
        <p:txBody>
          <a:bodyPr/>
          <a:lstStyle/>
          <a:p>
            <a:fld id="{8933EBEA-C374-48DF-9A7C-26C976D322F6}" type="slidenum">
              <a:rPr lang="en-US" smtClean="0"/>
              <a:t>11</a:t>
            </a:fld>
            <a:endParaRPr lang="en-US"/>
          </a:p>
        </p:txBody>
      </p:sp>
    </p:spTree>
    <p:extLst>
      <p:ext uri="{BB962C8B-B14F-4D97-AF65-F5344CB8AC3E}">
        <p14:creationId xmlns:p14="http://schemas.microsoft.com/office/powerpoint/2010/main" val="649489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East</a:t>
            </a:r>
          </a:p>
        </p:txBody>
      </p:sp>
      <p:sp>
        <p:nvSpPr>
          <p:cNvPr id="4" name="Slide Number Placeholder 3"/>
          <p:cNvSpPr>
            <a:spLocks noGrp="1"/>
          </p:cNvSpPr>
          <p:nvPr>
            <p:ph type="sldNum" sz="quarter" idx="5"/>
          </p:nvPr>
        </p:nvSpPr>
        <p:spPr/>
        <p:txBody>
          <a:bodyPr/>
          <a:lstStyle/>
          <a:p>
            <a:fld id="{8933EBEA-C374-48DF-9A7C-26C976D322F6}" type="slidenum">
              <a:rPr lang="en-US" smtClean="0"/>
              <a:t>12</a:t>
            </a:fld>
            <a:endParaRPr lang="en-US"/>
          </a:p>
        </p:txBody>
      </p:sp>
    </p:spTree>
    <p:extLst>
      <p:ext uri="{BB962C8B-B14F-4D97-AF65-F5344CB8AC3E}">
        <p14:creationId xmlns:p14="http://schemas.microsoft.com/office/powerpoint/2010/main" val="1384465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North</a:t>
            </a:r>
          </a:p>
        </p:txBody>
      </p:sp>
      <p:sp>
        <p:nvSpPr>
          <p:cNvPr id="4" name="Slide Number Placeholder 3"/>
          <p:cNvSpPr>
            <a:spLocks noGrp="1"/>
          </p:cNvSpPr>
          <p:nvPr>
            <p:ph type="sldNum" sz="quarter" idx="5"/>
          </p:nvPr>
        </p:nvSpPr>
        <p:spPr/>
        <p:txBody>
          <a:bodyPr/>
          <a:lstStyle/>
          <a:p>
            <a:fld id="{8933EBEA-C374-48DF-9A7C-26C976D322F6}" type="slidenum">
              <a:rPr lang="en-US" smtClean="0"/>
              <a:t>13</a:t>
            </a:fld>
            <a:endParaRPr lang="en-US"/>
          </a:p>
        </p:txBody>
      </p:sp>
    </p:spTree>
    <p:extLst>
      <p:ext uri="{BB962C8B-B14F-4D97-AF65-F5344CB8AC3E}">
        <p14:creationId xmlns:p14="http://schemas.microsoft.com/office/powerpoint/2010/main" val="3626669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Auditorium, S</a:t>
            </a:r>
          </a:p>
        </p:txBody>
      </p:sp>
      <p:sp>
        <p:nvSpPr>
          <p:cNvPr id="4" name="Slide Number Placeholder 3"/>
          <p:cNvSpPr>
            <a:spLocks noGrp="1"/>
          </p:cNvSpPr>
          <p:nvPr>
            <p:ph type="sldNum" sz="quarter" idx="5"/>
          </p:nvPr>
        </p:nvSpPr>
        <p:spPr/>
        <p:txBody>
          <a:bodyPr/>
          <a:lstStyle/>
          <a:p>
            <a:fld id="{8933EBEA-C374-48DF-9A7C-26C976D322F6}" type="slidenum">
              <a:rPr lang="en-US" smtClean="0"/>
              <a:t>14</a:t>
            </a:fld>
            <a:endParaRPr lang="en-US"/>
          </a:p>
        </p:txBody>
      </p:sp>
    </p:spTree>
    <p:extLst>
      <p:ext uri="{BB962C8B-B14F-4D97-AF65-F5344CB8AC3E}">
        <p14:creationId xmlns:p14="http://schemas.microsoft.com/office/powerpoint/2010/main" val="181500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186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655937" y="2855626"/>
            <a:ext cx="6881813" cy="803275"/>
          </a:xfrm>
          <a:prstGeom prst="rect">
            <a:avLst/>
          </a:prstGeom>
        </p:spPr>
        <p:txBody>
          <a:bodyPr/>
          <a:lstStyle>
            <a:lvl1pPr marL="0" indent="0" algn="ctr">
              <a:buFontTx/>
              <a:buNone/>
              <a:defRPr sz="4000" b="1" i="0" baseline="0">
                <a:solidFill>
                  <a:schemeClr val="bg1"/>
                </a:solidFill>
                <a:latin typeface="+mn-lt"/>
                <a:ea typeface="Ebrima" panose="02000000000000000000" pitchFamily="2" charset="0"/>
                <a:cs typeface="Times New Roman" panose="02020603050405020304" pitchFamily="18" charset="0"/>
              </a:defRPr>
            </a:lvl1pPr>
          </a:lstStyle>
          <a:p>
            <a:pPr lvl="0"/>
            <a:r>
              <a:rPr lang="en-US" dirty="0"/>
              <a:t>Presentation Title</a:t>
            </a:r>
          </a:p>
        </p:txBody>
      </p:sp>
      <p:sp>
        <p:nvSpPr>
          <p:cNvPr id="10" name="Text Placeholder 9"/>
          <p:cNvSpPr>
            <a:spLocks noGrp="1"/>
          </p:cNvSpPr>
          <p:nvPr>
            <p:ph type="body" sz="quarter" idx="11" hasCustomPrompt="1"/>
          </p:nvPr>
        </p:nvSpPr>
        <p:spPr>
          <a:xfrm>
            <a:off x="3390949" y="4029218"/>
            <a:ext cx="5411788" cy="630237"/>
          </a:xfrm>
          <a:prstGeom prst="rect">
            <a:avLst/>
          </a:prstGeom>
        </p:spPr>
        <p:txBody>
          <a:bodyPr/>
          <a:lstStyle>
            <a:lvl1pPr marL="0" indent="0" algn="ctr">
              <a:buFontTx/>
              <a:buNone/>
              <a:defRPr sz="2600" b="0">
                <a:solidFill>
                  <a:schemeClr val="bg1"/>
                </a:solidFill>
                <a:latin typeface="+mn-lt"/>
                <a:ea typeface="Ebrima" panose="02000000000000000000" pitchFamily="2" charset="0"/>
                <a:cs typeface="Arial" panose="020B0604020202020204" pitchFamily="34" charset="0"/>
              </a:defRPr>
            </a:lvl1pPr>
          </a:lstStyle>
          <a:p>
            <a:pPr lvl="0"/>
            <a:r>
              <a:rPr lang="en-US" dirty="0"/>
              <a:t>Date or subject here</a:t>
            </a:r>
          </a:p>
        </p:txBody>
      </p:sp>
    </p:spTree>
    <p:extLst>
      <p:ext uri="{BB962C8B-B14F-4D97-AF65-F5344CB8AC3E}">
        <p14:creationId xmlns:p14="http://schemas.microsoft.com/office/powerpoint/2010/main" val="3669395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617538" y="654995"/>
            <a:ext cx="10590040" cy="717550"/>
          </a:xfrm>
          <a:prstGeom prst="rect">
            <a:avLst/>
          </a:prstGeom>
        </p:spPr>
        <p:txBody>
          <a:bodyPr/>
          <a:lstStyle>
            <a:lvl1pPr marL="0" indent="0">
              <a:buFontTx/>
              <a:buNone/>
              <a:defRPr sz="4000" b="1">
                <a:solidFill>
                  <a:srgbClr val="196775"/>
                </a:solidFill>
                <a:latin typeface="Ebrima" panose="02000000000000000000" pitchFamily="2" charset="0"/>
                <a:ea typeface="Ebrima" panose="02000000000000000000" pitchFamily="2" charset="0"/>
                <a:cs typeface="Ebrima" panose="02000000000000000000" pitchFamily="2" charset="0"/>
              </a:defRPr>
            </a:lvl1pPr>
            <a:lvl5pPr>
              <a:defRPr/>
            </a:lvl5pPr>
          </a:lstStyle>
          <a:p>
            <a:pPr lvl="0"/>
            <a:r>
              <a:rPr lang="en-US" dirty="0"/>
              <a:t>Agenda</a:t>
            </a:r>
          </a:p>
        </p:txBody>
      </p:sp>
      <p:sp>
        <p:nvSpPr>
          <p:cNvPr id="5" name="Text Placeholder 4"/>
          <p:cNvSpPr>
            <a:spLocks noGrp="1"/>
          </p:cNvSpPr>
          <p:nvPr>
            <p:ph type="body" sz="quarter" idx="11" hasCustomPrompt="1"/>
          </p:nvPr>
        </p:nvSpPr>
        <p:spPr>
          <a:xfrm>
            <a:off x="617538" y="1543995"/>
            <a:ext cx="10590040" cy="3522663"/>
          </a:xfrm>
          <a:prstGeom prst="rect">
            <a:avLst/>
          </a:prstGeom>
        </p:spPr>
        <p:txBody>
          <a:bodyPr/>
          <a:lstStyle>
            <a:lvl1pPr>
              <a:spcAft>
                <a:spcPts val="1200"/>
              </a:spcAft>
              <a:defRPr sz="2600">
                <a:solidFill>
                  <a:srgbClr val="196775"/>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Subject 1</a:t>
            </a:r>
          </a:p>
          <a:p>
            <a:pPr lvl="0"/>
            <a:r>
              <a:rPr lang="en-US" dirty="0"/>
              <a:t>Subject 2</a:t>
            </a:r>
          </a:p>
          <a:p>
            <a:pPr lvl="0"/>
            <a:r>
              <a:rPr lang="en-US" dirty="0"/>
              <a:t>Subject 3</a:t>
            </a:r>
          </a:p>
        </p:txBody>
      </p:sp>
      <p:sp>
        <p:nvSpPr>
          <p:cNvPr id="4" name="TextBox 3"/>
          <p:cNvSpPr txBox="1"/>
          <p:nvPr userDrawn="1"/>
        </p:nvSpPr>
        <p:spPr>
          <a:xfrm>
            <a:off x="11125200" y="6408006"/>
            <a:ext cx="943232" cy="246221"/>
          </a:xfrm>
          <a:prstGeom prst="rect">
            <a:avLst/>
          </a:prstGeom>
          <a:noFill/>
        </p:spPr>
        <p:txBody>
          <a:bodyPr wrap="square" rtlCol="0">
            <a:spAutoFit/>
          </a:bodyPr>
          <a:lstStyle/>
          <a:p>
            <a:pPr algn="r"/>
            <a:fld id="{A9902EEC-37B0-44FB-80C5-A9C37592232E}" type="slidenum">
              <a:rPr lang="en-US" sz="1000" smtClean="0"/>
              <a:pPr algn="r"/>
              <a:t>‹#›</a:t>
            </a:fld>
            <a:endParaRPr lang="en-US" sz="1000" dirty="0"/>
          </a:p>
        </p:txBody>
      </p:sp>
    </p:spTree>
    <p:extLst>
      <p:ext uri="{BB962C8B-B14F-4D97-AF65-F5344CB8AC3E}">
        <p14:creationId xmlns:p14="http://schemas.microsoft.com/office/powerpoint/2010/main" val="2712824724"/>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842127" y="1426317"/>
            <a:ext cx="10590040" cy="717550"/>
          </a:xfrm>
          <a:prstGeom prst="rect">
            <a:avLst/>
          </a:prstGeom>
        </p:spPr>
        <p:txBody>
          <a:bodyPr/>
          <a:lstStyle>
            <a:lvl1pPr marL="0" indent="0">
              <a:buFontTx/>
              <a:buNone/>
              <a:defRPr sz="4000" b="1">
                <a:solidFill>
                  <a:srgbClr val="005F9F"/>
                </a:solidFill>
                <a:latin typeface="+mn-lt"/>
                <a:ea typeface="Ebrima" panose="02000000000000000000" pitchFamily="2" charset="0"/>
                <a:cs typeface="Times New Roman" panose="02020603050405020304" pitchFamily="18" charset="0"/>
              </a:defRPr>
            </a:lvl1pPr>
            <a:lvl5pPr>
              <a:defRPr/>
            </a:lvl5pPr>
          </a:lstStyle>
          <a:p>
            <a:pPr lvl="0"/>
            <a:r>
              <a:rPr lang="en-US" dirty="0"/>
              <a:t>Agenda</a:t>
            </a:r>
          </a:p>
        </p:txBody>
      </p:sp>
      <p:sp>
        <p:nvSpPr>
          <p:cNvPr id="5" name="Text Placeholder 4"/>
          <p:cNvSpPr>
            <a:spLocks noGrp="1"/>
          </p:cNvSpPr>
          <p:nvPr>
            <p:ph type="body" sz="quarter" idx="11" hasCustomPrompt="1"/>
          </p:nvPr>
        </p:nvSpPr>
        <p:spPr>
          <a:xfrm>
            <a:off x="842127" y="2315317"/>
            <a:ext cx="10590040" cy="3522663"/>
          </a:xfrm>
          <a:prstGeom prst="rect">
            <a:avLst/>
          </a:prstGeom>
        </p:spPr>
        <p:txBody>
          <a:bodyPr/>
          <a:lstStyle>
            <a:lvl1pPr>
              <a:spcAft>
                <a:spcPts val="1200"/>
              </a:spcAft>
              <a:defRPr lang="en-US" dirty="0">
                <a:solidFill>
                  <a:srgbClr val="005F9F"/>
                </a:solidFill>
                <a:latin typeface="+mn-lt"/>
              </a:defRPr>
            </a:lvl1pPr>
          </a:lstStyle>
          <a:p>
            <a:pPr lvl="0"/>
            <a:r>
              <a:rPr lang="en-US" dirty="0"/>
              <a:t>Subject 1</a:t>
            </a:r>
          </a:p>
          <a:p>
            <a:pPr lvl="0"/>
            <a:r>
              <a:rPr lang="en-US" dirty="0"/>
              <a:t>Subject 2</a:t>
            </a:r>
          </a:p>
          <a:p>
            <a:pPr lvl="0"/>
            <a:r>
              <a:rPr lang="en-US" dirty="0"/>
              <a:t>Subject 3</a:t>
            </a:r>
          </a:p>
        </p:txBody>
      </p:sp>
    </p:spTree>
    <p:extLst>
      <p:ext uri="{BB962C8B-B14F-4D97-AF65-F5344CB8AC3E}">
        <p14:creationId xmlns:p14="http://schemas.microsoft.com/office/powerpoint/2010/main" val="12787386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324795"/>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userDrawn="1"/>
        </p:nvSpPr>
        <p:spPr>
          <a:xfrm>
            <a:off x="82380" y="6515100"/>
            <a:ext cx="943232" cy="246221"/>
          </a:xfrm>
          <a:prstGeom prst="rect">
            <a:avLst/>
          </a:prstGeom>
          <a:noFill/>
        </p:spPr>
        <p:txBody>
          <a:bodyPr wrap="square" rtlCol="0">
            <a:spAutoFit/>
          </a:bodyPr>
          <a:lstStyle/>
          <a:p>
            <a:pPr algn="l"/>
            <a:fld id="{A9902EEC-37B0-44FB-80C5-A9C37592232E}" type="slidenum">
              <a:rPr lang="en-US" sz="1000" smtClean="0">
                <a:solidFill>
                  <a:schemeClr val="bg1"/>
                </a:solidFill>
              </a:rPr>
              <a:pPr algn="l"/>
              <a:t>‹#›</a:t>
            </a:fld>
            <a:endParaRPr lang="en-US" sz="1000" dirty="0">
              <a:solidFill>
                <a:schemeClr val="bg1"/>
              </a:solidFill>
            </a:endParaRPr>
          </a:p>
        </p:txBody>
      </p:sp>
    </p:spTree>
    <p:extLst>
      <p:ext uri="{BB962C8B-B14F-4D97-AF65-F5344CB8AC3E}">
        <p14:creationId xmlns:p14="http://schemas.microsoft.com/office/powerpoint/2010/main" val="1869014325"/>
      </p:ext>
    </p:extLst>
  </p:cSld>
  <p:clrMap bg1="lt1" tx1="dk1" bg2="lt2" tx2="dk2" accent1="accent1" accent2="accent2" accent3="accent3" accent4="accent4" accent5="accent5" accent6="accent6" hlink="hlink" folHlink="folHlink"/>
  <p:sldLayoutIdLst>
    <p:sldLayoutId id="2147483649" r:id="rId1"/>
    <p:sldLayoutId id="21474836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userDrawn="1"/>
        </p:nvSpPr>
        <p:spPr>
          <a:xfrm>
            <a:off x="82380" y="6515100"/>
            <a:ext cx="943232" cy="246221"/>
          </a:xfrm>
          <a:prstGeom prst="rect">
            <a:avLst/>
          </a:prstGeom>
          <a:noFill/>
        </p:spPr>
        <p:txBody>
          <a:bodyPr wrap="square" rtlCol="0">
            <a:spAutoFit/>
          </a:bodyPr>
          <a:lstStyle/>
          <a:p>
            <a:pPr algn="l"/>
            <a:fld id="{A9902EEC-37B0-44FB-80C5-A9C37592232E}" type="slidenum">
              <a:rPr lang="en-US" sz="1000" smtClean="0">
                <a:solidFill>
                  <a:schemeClr val="tx1"/>
                </a:solidFill>
              </a:rPr>
              <a:pPr algn="l"/>
              <a:t>‹#›</a:t>
            </a:fld>
            <a:endParaRPr lang="en-US" sz="1000" dirty="0">
              <a:solidFill>
                <a:schemeClr val="tx1"/>
              </a:solidFill>
            </a:endParaRPr>
          </a:p>
        </p:txBody>
      </p:sp>
    </p:spTree>
    <p:extLst>
      <p:ext uri="{BB962C8B-B14F-4D97-AF65-F5344CB8AC3E}">
        <p14:creationId xmlns:p14="http://schemas.microsoft.com/office/powerpoint/2010/main" val="125641182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15_C2CEB7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8/10/relationships/comments" Target="../comments/modernComment_117_F910998C.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472FFE-CBA6-4EBF-A7F3-934F96C6DB8B}"/>
              </a:ext>
            </a:extLst>
          </p:cNvPr>
          <p:cNvSpPr>
            <a:spLocks noGrp="1"/>
          </p:cNvSpPr>
          <p:nvPr>
            <p:ph type="body" sz="quarter" idx="10"/>
          </p:nvPr>
        </p:nvSpPr>
        <p:spPr>
          <a:xfrm>
            <a:off x="666750" y="2895457"/>
            <a:ext cx="11106150" cy="803275"/>
          </a:xfrm>
        </p:spPr>
        <p:txBody>
          <a:bodyPr/>
          <a:lstStyle/>
          <a:p>
            <a:r>
              <a:rPr lang="en-US" dirty="0"/>
              <a:t>The Expansion at Saratoga Retirement Community</a:t>
            </a:r>
          </a:p>
        </p:txBody>
      </p:sp>
      <p:sp>
        <p:nvSpPr>
          <p:cNvPr id="3" name="Text Placeholder 2">
            <a:extLst>
              <a:ext uri="{FF2B5EF4-FFF2-40B4-BE49-F238E27FC236}">
                <a16:creationId xmlns:a16="http://schemas.microsoft.com/office/drawing/2014/main" id="{2DD5DEB0-AD2F-44AD-BCF2-74885B22159C}"/>
              </a:ext>
            </a:extLst>
          </p:cNvPr>
          <p:cNvSpPr>
            <a:spLocks noGrp="1"/>
          </p:cNvSpPr>
          <p:nvPr>
            <p:ph type="body" sz="quarter" idx="11"/>
          </p:nvPr>
        </p:nvSpPr>
        <p:spPr>
          <a:xfrm>
            <a:off x="2438424" y="4124468"/>
            <a:ext cx="7315151" cy="630237"/>
          </a:xfrm>
        </p:spPr>
        <p:txBody>
          <a:bodyPr/>
          <a:lstStyle/>
          <a:p>
            <a:r>
              <a:rPr lang="en-US" dirty="0"/>
              <a:t>Waiting List Update, Saratoga Country Club</a:t>
            </a:r>
          </a:p>
          <a:p>
            <a:r>
              <a:rPr lang="en-US" dirty="0"/>
              <a:t>June 25, 2025</a:t>
            </a:r>
          </a:p>
        </p:txBody>
      </p:sp>
    </p:spTree>
    <p:extLst>
      <p:ext uri="{BB962C8B-B14F-4D97-AF65-F5344CB8AC3E}">
        <p14:creationId xmlns:p14="http://schemas.microsoft.com/office/powerpoint/2010/main" val="1385921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CBF6B5-F2B4-4E62-A0A6-064216CC77CE}"/>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09EB5CF3-505E-49BB-8999-CF241292187F}"/>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6B436F9E-CCC5-43DE-B53C-1E4E8EF7E07D}"/>
              </a:ext>
            </a:extLst>
          </p:cNvPr>
          <p:cNvPicPr>
            <a:picLocks noChangeAspect="1"/>
          </p:cNvPicPr>
          <p:nvPr/>
        </p:nvPicPr>
        <p:blipFill rotWithShape="1">
          <a:blip r:embed="rId3"/>
          <a:srcRect l="28833" t="14873" r="6232" b="10222"/>
          <a:stretch/>
        </p:blipFill>
        <p:spPr>
          <a:xfrm>
            <a:off x="-548640" y="-1346527"/>
            <a:ext cx="13004563" cy="8438207"/>
          </a:xfrm>
          <a:prstGeom prst="rect">
            <a:avLst/>
          </a:prstGeom>
        </p:spPr>
      </p:pic>
      <p:sp>
        <p:nvSpPr>
          <p:cNvPr id="6" name="TextBox 5">
            <a:extLst>
              <a:ext uri="{FF2B5EF4-FFF2-40B4-BE49-F238E27FC236}">
                <a16:creationId xmlns:a16="http://schemas.microsoft.com/office/drawing/2014/main" id="{3C866979-6C14-4635-AD23-C42E43A87C36}"/>
              </a:ext>
            </a:extLst>
          </p:cNvPr>
          <p:cNvSpPr txBox="1"/>
          <p:nvPr/>
        </p:nvSpPr>
        <p:spPr>
          <a:xfrm>
            <a:off x="-348084" y="6488668"/>
            <a:ext cx="6301725" cy="369332"/>
          </a:xfrm>
          <a:prstGeom prst="rect">
            <a:avLst/>
          </a:prstGeom>
          <a:noFill/>
        </p:spPr>
        <p:txBody>
          <a:bodyPr wrap="none" rtlCol="0">
            <a:spAutoFit/>
          </a:bodyPr>
          <a:lstStyle/>
          <a:p>
            <a:r>
              <a:rPr lang="en-US" dirty="0"/>
              <a:t>*All information is subject to change and current as of 6/25/2025</a:t>
            </a:r>
          </a:p>
        </p:txBody>
      </p:sp>
      <p:sp>
        <p:nvSpPr>
          <p:cNvPr id="7" name="TextBox 6">
            <a:extLst>
              <a:ext uri="{FF2B5EF4-FFF2-40B4-BE49-F238E27FC236}">
                <a16:creationId xmlns:a16="http://schemas.microsoft.com/office/drawing/2014/main" id="{949CF451-9AC0-4454-B7A9-BD1A1AB23B8B}"/>
              </a:ext>
            </a:extLst>
          </p:cNvPr>
          <p:cNvSpPr txBox="1"/>
          <p:nvPr/>
        </p:nvSpPr>
        <p:spPr>
          <a:xfrm>
            <a:off x="195208" y="187509"/>
            <a:ext cx="7520684" cy="52322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sz="2800" dirty="0"/>
              <a:t>Expansion Building C, East Facing Perspective</a:t>
            </a:r>
          </a:p>
        </p:txBody>
      </p:sp>
    </p:spTree>
    <p:extLst>
      <p:ext uri="{BB962C8B-B14F-4D97-AF65-F5344CB8AC3E}">
        <p14:creationId xmlns:p14="http://schemas.microsoft.com/office/powerpoint/2010/main" val="3687141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B26939-0B5E-4E40-AE04-17928C60E13C}"/>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4200417D-C93B-4FFA-B205-FFD00E393461}"/>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24213015-E281-4BB6-AAA1-ED8E48B226F9}"/>
              </a:ext>
            </a:extLst>
          </p:cNvPr>
          <p:cNvPicPr>
            <a:picLocks noChangeAspect="1"/>
          </p:cNvPicPr>
          <p:nvPr/>
        </p:nvPicPr>
        <p:blipFill rotWithShape="1">
          <a:blip r:embed="rId3"/>
          <a:srcRect l="27667" t="13778" r="6232" b="8592"/>
          <a:stretch/>
        </p:blipFill>
        <p:spPr>
          <a:xfrm>
            <a:off x="0" y="-475102"/>
            <a:ext cx="12263120" cy="8101068"/>
          </a:xfrm>
          <a:prstGeom prst="rect">
            <a:avLst/>
          </a:prstGeom>
        </p:spPr>
      </p:pic>
      <p:sp>
        <p:nvSpPr>
          <p:cNvPr id="6" name="TextBox 5">
            <a:extLst>
              <a:ext uri="{FF2B5EF4-FFF2-40B4-BE49-F238E27FC236}">
                <a16:creationId xmlns:a16="http://schemas.microsoft.com/office/drawing/2014/main" id="{2D867C44-253F-4148-84BA-D2615EFF066D}"/>
              </a:ext>
            </a:extLst>
          </p:cNvPr>
          <p:cNvSpPr txBox="1"/>
          <p:nvPr/>
        </p:nvSpPr>
        <p:spPr>
          <a:xfrm>
            <a:off x="304679" y="6673334"/>
            <a:ext cx="6301725" cy="369332"/>
          </a:xfrm>
          <a:prstGeom prst="rect">
            <a:avLst/>
          </a:prstGeom>
          <a:noFill/>
        </p:spPr>
        <p:txBody>
          <a:bodyPr wrap="none" rtlCol="0">
            <a:spAutoFit/>
          </a:bodyPr>
          <a:lstStyle/>
          <a:p>
            <a:r>
              <a:rPr lang="en-US" dirty="0"/>
              <a:t>*All information is subject to change and current as of 6/25/2025</a:t>
            </a:r>
          </a:p>
        </p:txBody>
      </p:sp>
      <p:sp>
        <p:nvSpPr>
          <p:cNvPr id="7" name="TextBox 6">
            <a:extLst>
              <a:ext uri="{FF2B5EF4-FFF2-40B4-BE49-F238E27FC236}">
                <a16:creationId xmlns:a16="http://schemas.microsoft.com/office/drawing/2014/main" id="{26E8E65C-BE53-46E7-9096-D5734ED50BC0}"/>
              </a:ext>
            </a:extLst>
          </p:cNvPr>
          <p:cNvSpPr txBox="1"/>
          <p:nvPr/>
        </p:nvSpPr>
        <p:spPr>
          <a:xfrm>
            <a:off x="195208" y="187509"/>
            <a:ext cx="7520684" cy="52322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sz="2800" dirty="0"/>
              <a:t>Expansion Building C, Southwest Perspective</a:t>
            </a:r>
          </a:p>
        </p:txBody>
      </p:sp>
    </p:spTree>
    <p:extLst>
      <p:ext uri="{BB962C8B-B14F-4D97-AF65-F5344CB8AC3E}">
        <p14:creationId xmlns:p14="http://schemas.microsoft.com/office/powerpoint/2010/main" val="1034997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46580F-2CFF-410D-9DC3-E543B31BD683}"/>
              </a:ext>
            </a:extLst>
          </p:cNvPr>
          <p:cNvPicPr>
            <a:picLocks noChangeAspect="1"/>
          </p:cNvPicPr>
          <p:nvPr/>
        </p:nvPicPr>
        <p:blipFill rotWithShape="1">
          <a:blip r:embed="rId3"/>
          <a:srcRect l="28667" t="14222" r="5832" b="16741"/>
          <a:stretch/>
        </p:blipFill>
        <p:spPr>
          <a:xfrm>
            <a:off x="-55881" y="-436595"/>
            <a:ext cx="12303760" cy="7294595"/>
          </a:xfrm>
          <a:prstGeom prst="rect">
            <a:avLst/>
          </a:prstGeom>
        </p:spPr>
      </p:pic>
      <p:sp>
        <p:nvSpPr>
          <p:cNvPr id="3" name="TextBox 2">
            <a:extLst>
              <a:ext uri="{FF2B5EF4-FFF2-40B4-BE49-F238E27FC236}">
                <a16:creationId xmlns:a16="http://schemas.microsoft.com/office/drawing/2014/main" id="{67369895-2C09-48DF-84F9-C21B9F79EB01}"/>
              </a:ext>
            </a:extLst>
          </p:cNvPr>
          <p:cNvSpPr txBox="1"/>
          <p:nvPr/>
        </p:nvSpPr>
        <p:spPr>
          <a:xfrm>
            <a:off x="6095999" y="6308332"/>
            <a:ext cx="6301725" cy="369332"/>
          </a:xfrm>
          <a:prstGeom prst="rect">
            <a:avLst/>
          </a:prstGeom>
          <a:noFill/>
        </p:spPr>
        <p:txBody>
          <a:bodyPr wrap="none" rtlCol="0">
            <a:spAutoFit/>
          </a:bodyPr>
          <a:lstStyle/>
          <a:p>
            <a:r>
              <a:rPr lang="en-US" dirty="0"/>
              <a:t>*All information is subject to change and current as of 6/25/2025</a:t>
            </a:r>
          </a:p>
        </p:txBody>
      </p:sp>
      <p:sp>
        <p:nvSpPr>
          <p:cNvPr id="4" name="TextBox 3">
            <a:extLst>
              <a:ext uri="{FF2B5EF4-FFF2-40B4-BE49-F238E27FC236}">
                <a16:creationId xmlns:a16="http://schemas.microsoft.com/office/drawing/2014/main" id="{871F2224-239A-4B85-B6E5-FB86A8DDF895}"/>
              </a:ext>
            </a:extLst>
          </p:cNvPr>
          <p:cNvSpPr txBox="1"/>
          <p:nvPr/>
        </p:nvSpPr>
        <p:spPr>
          <a:xfrm>
            <a:off x="195208" y="187509"/>
            <a:ext cx="7520684" cy="52322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sz="2800" dirty="0"/>
              <a:t>Expansion Building A, Est Facing Perspective</a:t>
            </a:r>
          </a:p>
        </p:txBody>
      </p:sp>
    </p:spTree>
    <p:extLst>
      <p:ext uri="{BB962C8B-B14F-4D97-AF65-F5344CB8AC3E}">
        <p14:creationId xmlns:p14="http://schemas.microsoft.com/office/powerpoint/2010/main" val="504493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EAE0E-041B-4B2A-9F55-94CFDF281844}"/>
              </a:ext>
            </a:extLst>
          </p:cNvPr>
          <p:cNvPicPr>
            <a:picLocks noChangeAspect="1"/>
          </p:cNvPicPr>
          <p:nvPr/>
        </p:nvPicPr>
        <p:blipFill rotWithShape="1">
          <a:blip r:embed="rId3"/>
          <a:srcRect l="29666" t="15555" r="5084" b="13333"/>
          <a:stretch/>
        </p:blipFill>
        <p:spPr>
          <a:xfrm>
            <a:off x="-154940" y="-104948"/>
            <a:ext cx="12501880" cy="7663988"/>
          </a:xfrm>
          <a:prstGeom prst="rect">
            <a:avLst/>
          </a:prstGeom>
        </p:spPr>
      </p:pic>
      <p:sp>
        <p:nvSpPr>
          <p:cNvPr id="3" name="TextBox 2">
            <a:extLst>
              <a:ext uri="{FF2B5EF4-FFF2-40B4-BE49-F238E27FC236}">
                <a16:creationId xmlns:a16="http://schemas.microsoft.com/office/drawing/2014/main" id="{355F6B0B-4A21-44FA-84E2-ACDDB7A82DC8}"/>
              </a:ext>
            </a:extLst>
          </p:cNvPr>
          <p:cNvSpPr txBox="1"/>
          <p:nvPr/>
        </p:nvSpPr>
        <p:spPr>
          <a:xfrm>
            <a:off x="78647" y="6585735"/>
            <a:ext cx="6301725" cy="369332"/>
          </a:xfrm>
          <a:prstGeom prst="rect">
            <a:avLst/>
          </a:prstGeom>
          <a:noFill/>
        </p:spPr>
        <p:txBody>
          <a:bodyPr wrap="none" rtlCol="0">
            <a:spAutoFit/>
          </a:bodyPr>
          <a:lstStyle/>
          <a:p>
            <a:r>
              <a:rPr lang="en-US" dirty="0"/>
              <a:t>*All information is subject to change and current as of 6/25/2025</a:t>
            </a:r>
          </a:p>
        </p:txBody>
      </p:sp>
      <p:sp>
        <p:nvSpPr>
          <p:cNvPr id="4" name="TextBox 3">
            <a:extLst>
              <a:ext uri="{FF2B5EF4-FFF2-40B4-BE49-F238E27FC236}">
                <a16:creationId xmlns:a16="http://schemas.microsoft.com/office/drawing/2014/main" id="{05E7A272-C5FD-4E3E-9D49-201E9ED4A14B}"/>
              </a:ext>
            </a:extLst>
          </p:cNvPr>
          <p:cNvSpPr txBox="1"/>
          <p:nvPr/>
        </p:nvSpPr>
        <p:spPr>
          <a:xfrm>
            <a:off x="195208" y="187509"/>
            <a:ext cx="7520684" cy="52322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sz="2800" dirty="0"/>
              <a:t>Expansion Building A, North Facing Perspective</a:t>
            </a:r>
          </a:p>
        </p:txBody>
      </p:sp>
    </p:spTree>
    <p:extLst>
      <p:ext uri="{BB962C8B-B14F-4D97-AF65-F5344CB8AC3E}">
        <p14:creationId xmlns:p14="http://schemas.microsoft.com/office/powerpoint/2010/main" val="500159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80EBBC-D3BB-4D80-BE3C-E1C4CBF565CA}"/>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5B7AAA28-D46D-4706-99A8-70CABD2668BD}"/>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742381FC-4E66-49E3-872B-4BCF69249385}"/>
              </a:ext>
            </a:extLst>
          </p:cNvPr>
          <p:cNvPicPr>
            <a:picLocks noChangeAspect="1"/>
          </p:cNvPicPr>
          <p:nvPr/>
        </p:nvPicPr>
        <p:blipFill rotWithShape="1">
          <a:blip r:embed="rId3"/>
          <a:srcRect l="28584" t="14874" r="5250" b="17185"/>
          <a:stretch/>
        </p:blipFill>
        <p:spPr>
          <a:xfrm>
            <a:off x="0" y="-76288"/>
            <a:ext cx="12192000" cy="7041945"/>
          </a:xfrm>
          <a:prstGeom prst="rect">
            <a:avLst/>
          </a:prstGeom>
        </p:spPr>
      </p:pic>
      <p:sp>
        <p:nvSpPr>
          <p:cNvPr id="6" name="TextBox 5">
            <a:extLst>
              <a:ext uri="{FF2B5EF4-FFF2-40B4-BE49-F238E27FC236}">
                <a16:creationId xmlns:a16="http://schemas.microsoft.com/office/drawing/2014/main" id="{8EC05442-18B4-4FC8-9038-E2E036A49810}"/>
              </a:ext>
            </a:extLst>
          </p:cNvPr>
          <p:cNvSpPr txBox="1"/>
          <p:nvPr/>
        </p:nvSpPr>
        <p:spPr>
          <a:xfrm>
            <a:off x="6096000" y="6217152"/>
            <a:ext cx="6301725" cy="369332"/>
          </a:xfrm>
          <a:prstGeom prst="rect">
            <a:avLst/>
          </a:prstGeom>
          <a:noFill/>
        </p:spPr>
        <p:txBody>
          <a:bodyPr wrap="none" rtlCol="0">
            <a:spAutoFit/>
          </a:bodyPr>
          <a:lstStyle/>
          <a:p>
            <a:r>
              <a:rPr lang="en-US" dirty="0"/>
              <a:t>*All information is subject to change and current as of 6/25/2025</a:t>
            </a:r>
          </a:p>
        </p:txBody>
      </p:sp>
      <p:sp>
        <p:nvSpPr>
          <p:cNvPr id="7" name="TextBox 6">
            <a:extLst>
              <a:ext uri="{FF2B5EF4-FFF2-40B4-BE49-F238E27FC236}">
                <a16:creationId xmlns:a16="http://schemas.microsoft.com/office/drawing/2014/main" id="{BD55472A-BEBF-4D41-BB3F-903DCCAF137B}"/>
              </a:ext>
            </a:extLst>
          </p:cNvPr>
          <p:cNvSpPr txBox="1"/>
          <p:nvPr/>
        </p:nvSpPr>
        <p:spPr>
          <a:xfrm>
            <a:off x="195208" y="187509"/>
            <a:ext cx="7520684" cy="52322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sz="2800" dirty="0"/>
              <a:t>Expansion Auditorium, South Facing Perspective</a:t>
            </a:r>
          </a:p>
        </p:txBody>
      </p:sp>
    </p:spTree>
    <p:extLst>
      <p:ext uri="{BB962C8B-B14F-4D97-AF65-F5344CB8AC3E}">
        <p14:creationId xmlns:p14="http://schemas.microsoft.com/office/powerpoint/2010/main" val="562541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B9E20B-D776-407C-9569-F064E35E7F36}"/>
              </a:ext>
            </a:extLst>
          </p:cNvPr>
          <p:cNvSpPr>
            <a:spLocks noGrp="1"/>
          </p:cNvSpPr>
          <p:nvPr>
            <p:ph type="body" sz="quarter" idx="10"/>
          </p:nvPr>
        </p:nvSpPr>
        <p:spPr>
          <a:xfrm>
            <a:off x="731520" y="373258"/>
            <a:ext cx="10590040" cy="717550"/>
          </a:xfrm>
        </p:spPr>
        <p:txBody>
          <a:bodyPr/>
          <a:lstStyle/>
          <a:p>
            <a:r>
              <a:rPr lang="en-US" dirty="0"/>
              <a:t>Sample Floor Plans</a:t>
            </a:r>
          </a:p>
        </p:txBody>
      </p:sp>
      <p:sp>
        <p:nvSpPr>
          <p:cNvPr id="10" name="Text Placeholder 4">
            <a:extLst>
              <a:ext uri="{FF2B5EF4-FFF2-40B4-BE49-F238E27FC236}">
                <a16:creationId xmlns:a16="http://schemas.microsoft.com/office/drawing/2014/main" id="{E96BC9E7-A1AE-4888-A002-73AD7CAB957F}"/>
              </a:ext>
            </a:extLst>
          </p:cNvPr>
          <p:cNvSpPr>
            <a:spLocks noGrp="1"/>
          </p:cNvSpPr>
          <p:nvPr>
            <p:ph type="body" sz="quarter" idx="11"/>
          </p:nvPr>
        </p:nvSpPr>
        <p:spPr>
          <a:xfrm>
            <a:off x="7691120" y="1667668"/>
            <a:ext cx="4344553" cy="3522663"/>
          </a:xfrm>
        </p:spPr>
        <p:txBody>
          <a:bodyPr/>
          <a:lstStyle/>
          <a:p>
            <a:r>
              <a:rPr lang="en-US" sz="3000" dirty="0"/>
              <a:t>1,224 Square Feet</a:t>
            </a:r>
          </a:p>
          <a:p>
            <a:r>
              <a:rPr lang="en-US" sz="3000" dirty="0"/>
              <a:t>110 Square Foot Deck</a:t>
            </a:r>
          </a:p>
          <a:p>
            <a:r>
              <a:rPr lang="en-US" sz="3000" dirty="0"/>
              <a:t>1 Bedroom</a:t>
            </a:r>
          </a:p>
          <a:p>
            <a:r>
              <a:rPr lang="en-US" sz="3000" dirty="0"/>
              <a:t>1.5 Baths</a:t>
            </a:r>
          </a:p>
          <a:p>
            <a:r>
              <a:rPr lang="en-US" sz="3000" dirty="0"/>
              <a:t>Den</a:t>
            </a:r>
          </a:p>
          <a:p>
            <a:r>
              <a:rPr lang="en-US" sz="3000" dirty="0"/>
              <a:t>Building D Location</a:t>
            </a:r>
          </a:p>
        </p:txBody>
      </p:sp>
      <p:pic>
        <p:nvPicPr>
          <p:cNvPr id="4" name="Picture 3">
            <a:extLst>
              <a:ext uri="{FF2B5EF4-FFF2-40B4-BE49-F238E27FC236}">
                <a16:creationId xmlns:a16="http://schemas.microsoft.com/office/drawing/2014/main" id="{CD572D5F-D5F1-414C-8B17-7D12CAF2C5BB}"/>
              </a:ext>
            </a:extLst>
          </p:cNvPr>
          <p:cNvPicPr>
            <a:picLocks noChangeAspect="1"/>
          </p:cNvPicPr>
          <p:nvPr/>
        </p:nvPicPr>
        <p:blipFill rotWithShape="1">
          <a:blip r:embed="rId3"/>
          <a:srcRect l="44417" t="28592" r="21916" b="24318"/>
          <a:stretch/>
        </p:blipFill>
        <p:spPr>
          <a:xfrm>
            <a:off x="386080" y="1240059"/>
            <a:ext cx="7071360" cy="5563608"/>
          </a:xfrm>
          <a:prstGeom prst="rect">
            <a:avLst/>
          </a:prstGeom>
        </p:spPr>
      </p:pic>
      <p:sp>
        <p:nvSpPr>
          <p:cNvPr id="5" name="TextBox 4">
            <a:extLst>
              <a:ext uri="{FF2B5EF4-FFF2-40B4-BE49-F238E27FC236}">
                <a16:creationId xmlns:a16="http://schemas.microsoft.com/office/drawing/2014/main" id="{FA1211F8-8993-40CD-B1A4-D687087EBC01}"/>
              </a:ext>
            </a:extLst>
          </p:cNvPr>
          <p:cNvSpPr txBox="1"/>
          <p:nvPr/>
        </p:nvSpPr>
        <p:spPr>
          <a:xfrm>
            <a:off x="2945137" y="6434335"/>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3268327189"/>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B9E20B-D776-407C-9569-F064E35E7F36}"/>
              </a:ext>
            </a:extLst>
          </p:cNvPr>
          <p:cNvSpPr>
            <a:spLocks noGrp="1"/>
          </p:cNvSpPr>
          <p:nvPr>
            <p:ph type="body" sz="quarter" idx="10"/>
          </p:nvPr>
        </p:nvSpPr>
        <p:spPr>
          <a:xfrm>
            <a:off x="731520" y="373258"/>
            <a:ext cx="10590040" cy="717550"/>
          </a:xfrm>
        </p:spPr>
        <p:txBody>
          <a:bodyPr/>
          <a:lstStyle/>
          <a:p>
            <a:r>
              <a:rPr lang="en-US" dirty="0"/>
              <a:t>Sample Floor Plans</a:t>
            </a:r>
          </a:p>
        </p:txBody>
      </p:sp>
      <p:pic>
        <p:nvPicPr>
          <p:cNvPr id="7" name="Picture 6">
            <a:extLst>
              <a:ext uri="{FF2B5EF4-FFF2-40B4-BE49-F238E27FC236}">
                <a16:creationId xmlns:a16="http://schemas.microsoft.com/office/drawing/2014/main" id="{5DDAA8D0-0C54-404F-988B-2A81407615B7}"/>
              </a:ext>
            </a:extLst>
          </p:cNvPr>
          <p:cNvPicPr>
            <a:picLocks noChangeAspect="1"/>
          </p:cNvPicPr>
          <p:nvPr/>
        </p:nvPicPr>
        <p:blipFill rotWithShape="1">
          <a:blip r:embed="rId2"/>
          <a:srcRect l="44603" t="24058" r="18416" b="23477"/>
          <a:stretch/>
        </p:blipFill>
        <p:spPr>
          <a:xfrm>
            <a:off x="731520" y="1054189"/>
            <a:ext cx="6959600" cy="5553832"/>
          </a:xfrm>
          <a:prstGeom prst="rect">
            <a:avLst/>
          </a:prstGeom>
        </p:spPr>
      </p:pic>
      <p:sp>
        <p:nvSpPr>
          <p:cNvPr id="10" name="Text Placeholder 4">
            <a:extLst>
              <a:ext uri="{FF2B5EF4-FFF2-40B4-BE49-F238E27FC236}">
                <a16:creationId xmlns:a16="http://schemas.microsoft.com/office/drawing/2014/main" id="{E96BC9E7-A1AE-4888-A002-73AD7CAB957F}"/>
              </a:ext>
            </a:extLst>
          </p:cNvPr>
          <p:cNvSpPr>
            <a:spLocks noGrp="1"/>
          </p:cNvSpPr>
          <p:nvPr>
            <p:ph type="body" sz="quarter" idx="11"/>
          </p:nvPr>
        </p:nvSpPr>
        <p:spPr>
          <a:xfrm>
            <a:off x="7691120" y="1667668"/>
            <a:ext cx="4344553" cy="3522663"/>
          </a:xfrm>
        </p:spPr>
        <p:txBody>
          <a:bodyPr/>
          <a:lstStyle/>
          <a:p>
            <a:r>
              <a:rPr lang="en-US" sz="3000" dirty="0"/>
              <a:t>1,380 Square Feet</a:t>
            </a:r>
          </a:p>
          <a:p>
            <a:r>
              <a:rPr lang="en-US" sz="3000" dirty="0"/>
              <a:t>90 Square Foot Deck</a:t>
            </a:r>
          </a:p>
          <a:p>
            <a:r>
              <a:rPr lang="en-US" sz="3000" dirty="0"/>
              <a:t>1 Bedroom</a:t>
            </a:r>
          </a:p>
          <a:p>
            <a:r>
              <a:rPr lang="en-US" sz="3000" dirty="0"/>
              <a:t>1.5 Baths</a:t>
            </a:r>
          </a:p>
          <a:p>
            <a:r>
              <a:rPr lang="en-US" sz="3000" dirty="0"/>
              <a:t>Den</a:t>
            </a:r>
          </a:p>
          <a:p>
            <a:r>
              <a:rPr lang="en-US" sz="3000" dirty="0"/>
              <a:t>Building A Location</a:t>
            </a:r>
          </a:p>
        </p:txBody>
      </p:sp>
      <p:sp>
        <p:nvSpPr>
          <p:cNvPr id="5" name="Rectangle 4">
            <a:extLst>
              <a:ext uri="{FF2B5EF4-FFF2-40B4-BE49-F238E27FC236}">
                <a16:creationId xmlns:a16="http://schemas.microsoft.com/office/drawing/2014/main" id="{565A5573-78E0-4F50-831F-6F9544C9E584}"/>
              </a:ext>
            </a:extLst>
          </p:cNvPr>
          <p:cNvSpPr/>
          <p:nvPr/>
        </p:nvSpPr>
        <p:spPr>
          <a:xfrm rot="19429816">
            <a:off x="5356395" y="2185755"/>
            <a:ext cx="640356" cy="116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36390C-3405-4913-8E6F-ED40475DF161}"/>
              </a:ext>
            </a:extLst>
          </p:cNvPr>
          <p:cNvSpPr txBox="1"/>
          <p:nvPr/>
        </p:nvSpPr>
        <p:spPr>
          <a:xfrm>
            <a:off x="2875677" y="6410510"/>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2349003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B9E20B-D776-407C-9569-F064E35E7F36}"/>
              </a:ext>
            </a:extLst>
          </p:cNvPr>
          <p:cNvSpPr>
            <a:spLocks noGrp="1"/>
          </p:cNvSpPr>
          <p:nvPr>
            <p:ph type="body" sz="quarter" idx="10"/>
          </p:nvPr>
        </p:nvSpPr>
        <p:spPr>
          <a:xfrm>
            <a:off x="731520" y="373258"/>
            <a:ext cx="10590040" cy="717550"/>
          </a:xfrm>
        </p:spPr>
        <p:txBody>
          <a:bodyPr/>
          <a:lstStyle/>
          <a:p>
            <a:r>
              <a:rPr lang="en-US" dirty="0"/>
              <a:t>Sample Floor Plans</a:t>
            </a:r>
          </a:p>
        </p:txBody>
      </p:sp>
      <p:sp>
        <p:nvSpPr>
          <p:cNvPr id="10" name="Text Placeholder 4">
            <a:extLst>
              <a:ext uri="{FF2B5EF4-FFF2-40B4-BE49-F238E27FC236}">
                <a16:creationId xmlns:a16="http://schemas.microsoft.com/office/drawing/2014/main" id="{E96BC9E7-A1AE-4888-A002-73AD7CAB957F}"/>
              </a:ext>
            </a:extLst>
          </p:cNvPr>
          <p:cNvSpPr>
            <a:spLocks noGrp="1"/>
          </p:cNvSpPr>
          <p:nvPr>
            <p:ph type="body" sz="quarter" idx="11"/>
          </p:nvPr>
        </p:nvSpPr>
        <p:spPr>
          <a:xfrm>
            <a:off x="7691120" y="1911508"/>
            <a:ext cx="4344553" cy="3522663"/>
          </a:xfrm>
        </p:spPr>
        <p:txBody>
          <a:bodyPr/>
          <a:lstStyle/>
          <a:p>
            <a:r>
              <a:rPr lang="en-US" sz="3000" dirty="0"/>
              <a:t>1,573 Square Feet</a:t>
            </a:r>
          </a:p>
          <a:p>
            <a:r>
              <a:rPr lang="en-US" sz="3000" dirty="0"/>
              <a:t>90 Square Foot Deck</a:t>
            </a:r>
          </a:p>
          <a:p>
            <a:r>
              <a:rPr lang="en-US" sz="3000" dirty="0"/>
              <a:t>2  Bedroom </a:t>
            </a:r>
          </a:p>
          <a:p>
            <a:r>
              <a:rPr lang="en-US" sz="3000" dirty="0"/>
              <a:t>2 Bathrooms</a:t>
            </a:r>
          </a:p>
          <a:p>
            <a:r>
              <a:rPr lang="en-US" sz="3000" dirty="0"/>
              <a:t>Building A Location</a:t>
            </a:r>
          </a:p>
        </p:txBody>
      </p:sp>
      <p:pic>
        <p:nvPicPr>
          <p:cNvPr id="12" name="Picture 11">
            <a:extLst>
              <a:ext uri="{FF2B5EF4-FFF2-40B4-BE49-F238E27FC236}">
                <a16:creationId xmlns:a16="http://schemas.microsoft.com/office/drawing/2014/main" id="{678D232A-5ABB-4D72-B559-5A0BE82ED77F}"/>
              </a:ext>
            </a:extLst>
          </p:cNvPr>
          <p:cNvPicPr>
            <a:picLocks noChangeAspect="1"/>
          </p:cNvPicPr>
          <p:nvPr/>
        </p:nvPicPr>
        <p:blipFill rotWithShape="1">
          <a:blip r:embed="rId2"/>
          <a:srcRect l="43666" t="24317" r="24027" b="24841"/>
          <a:stretch/>
        </p:blipFill>
        <p:spPr>
          <a:xfrm>
            <a:off x="386080" y="989759"/>
            <a:ext cx="6410960" cy="5675201"/>
          </a:xfrm>
          <a:prstGeom prst="rect">
            <a:avLst/>
          </a:prstGeom>
        </p:spPr>
      </p:pic>
      <p:sp>
        <p:nvSpPr>
          <p:cNvPr id="5" name="TextBox 4">
            <a:extLst>
              <a:ext uri="{FF2B5EF4-FFF2-40B4-BE49-F238E27FC236}">
                <a16:creationId xmlns:a16="http://schemas.microsoft.com/office/drawing/2014/main" id="{6D1BEA97-A187-427C-9886-EEF65CC9B6FA}"/>
              </a:ext>
            </a:extLst>
          </p:cNvPr>
          <p:cNvSpPr txBox="1"/>
          <p:nvPr/>
        </p:nvSpPr>
        <p:spPr>
          <a:xfrm>
            <a:off x="5019835" y="6480294"/>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1156999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B9E20B-D776-407C-9569-F064E35E7F36}"/>
              </a:ext>
            </a:extLst>
          </p:cNvPr>
          <p:cNvSpPr>
            <a:spLocks noGrp="1"/>
          </p:cNvSpPr>
          <p:nvPr>
            <p:ph type="body" sz="quarter" idx="10"/>
          </p:nvPr>
        </p:nvSpPr>
        <p:spPr>
          <a:xfrm>
            <a:off x="731520" y="373258"/>
            <a:ext cx="10590040" cy="717550"/>
          </a:xfrm>
        </p:spPr>
        <p:txBody>
          <a:bodyPr/>
          <a:lstStyle/>
          <a:p>
            <a:r>
              <a:rPr lang="en-US" dirty="0"/>
              <a:t>Sample Floor Plans</a:t>
            </a:r>
          </a:p>
        </p:txBody>
      </p:sp>
      <p:sp>
        <p:nvSpPr>
          <p:cNvPr id="10" name="Text Placeholder 4">
            <a:extLst>
              <a:ext uri="{FF2B5EF4-FFF2-40B4-BE49-F238E27FC236}">
                <a16:creationId xmlns:a16="http://schemas.microsoft.com/office/drawing/2014/main" id="{E96BC9E7-A1AE-4888-A002-73AD7CAB957F}"/>
              </a:ext>
            </a:extLst>
          </p:cNvPr>
          <p:cNvSpPr>
            <a:spLocks noGrp="1"/>
          </p:cNvSpPr>
          <p:nvPr>
            <p:ph type="body" sz="quarter" idx="11"/>
          </p:nvPr>
        </p:nvSpPr>
        <p:spPr>
          <a:xfrm>
            <a:off x="7680960" y="1596548"/>
            <a:ext cx="4344553" cy="3522663"/>
          </a:xfrm>
        </p:spPr>
        <p:txBody>
          <a:bodyPr/>
          <a:lstStyle/>
          <a:p>
            <a:r>
              <a:rPr lang="en-US" sz="3000" dirty="0"/>
              <a:t>1,833 Square Feet</a:t>
            </a:r>
          </a:p>
          <a:p>
            <a:r>
              <a:rPr lang="en-US" sz="3000" dirty="0"/>
              <a:t>96 Square Foot Deck</a:t>
            </a:r>
          </a:p>
          <a:p>
            <a:r>
              <a:rPr lang="en-US" sz="3000" dirty="0"/>
              <a:t>2  Bedroom </a:t>
            </a:r>
          </a:p>
          <a:p>
            <a:r>
              <a:rPr lang="en-US" sz="3000" dirty="0"/>
              <a:t>2 Bathrooms</a:t>
            </a:r>
          </a:p>
          <a:p>
            <a:r>
              <a:rPr lang="en-US" sz="3000" dirty="0"/>
              <a:t>Den</a:t>
            </a:r>
          </a:p>
          <a:p>
            <a:r>
              <a:rPr lang="en-US" sz="3000" dirty="0"/>
              <a:t>Building A Location</a:t>
            </a:r>
          </a:p>
        </p:txBody>
      </p:sp>
      <p:pic>
        <p:nvPicPr>
          <p:cNvPr id="5" name="Picture 4">
            <a:extLst>
              <a:ext uri="{FF2B5EF4-FFF2-40B4-BE49-F238E27FC236}">
                <a16:creationId xmlns:a16="http://schemas.microsoft.com/office/drawing/2014/main" id="{CDC60947-9E4A-4497-90C6-90E5953D9464}"/>
              </a:ext>
            </a:extLst>
          </p:cNvPr>
          <p:cNvPicPr>
            <a:picLocks noChangeAspect="1"/>
          </p:cNvPicPr>
          <p:nvPr/>
        </p:nvPicPr>
        <p:blipFill rotWithShape="1">
          <a:blip r:embed="rId3"/>
          <a:srcRect l="39583" t="26646" r="19167" b="21037"/>
          <a:stretch/>
        </p:blipFill>
        <p:spPr>
          <a:xfrm>
            <a:off x="0" y="1319556"/>
            <a:ext cx="7534793" cy="5375504"/>
          </a:xfrm>
          <a:prstGeom prst="rect">
            <a:avLst/>
          </a:prstGeom>
        </p:spPr>
      </p:pic>
      <p:sp>
        <p:nvSpPr>
          <p:cNvPr id="6" name="TextBox 5">
            <a:extLst>
              <a:ext uri="{FF2B5EF4-FFF2-40B4-BE49-F238E27FC236}">
                <a16:creationId xmlns:a16="http://schemas.microsoft.com/office/drawing/2014/main" id="{A1C268C6-390B-4885-AA0C-071CA151DABE}"/>
              </a:ext>
            </a:extLst>
          </p:cNvPr>
          <p:cNvSpPr txBox="1"/>
          <p:nvPr/>
        </p:nvSpPr>
        <p:spPr>
          <a:xfrm>
            <a:off x="3018709" y="6300076"/>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4178614668"/>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B9E20B-D776-407C-9569-F064E35E7F36}"/>
              </a:ext>
            </a:extLst>
          </p:cNvPr>
          <p:cNvSpPr>
            <a:spLocks noGrp="1"/>
          </p:cNvSpPr>
          <p:nvPr>
            <p:ph type="body" sz="quarter" idx="10"/>
          </p:nvPr>
        </p:nvSpPr>
        <p:spPr>
          <a:xfrm>
            <a:off x="731520" y="373258"/>
            <a:ext cx="10590040" cy="717550"/>
          </a:xfrm>
        </p:spPr>
        <p:txBody>
          <a:bodyPr/>
          <a:lstStyle/>
          <a:p>
            <a:r>
              <a:rPr lang="en-US" dirty="0"/>
              <a:t>Sample Floor Plans</a:t>
            </a:r>
          </a:p>
        </p:txBody>
      </p:sp>
      <p:sp>
        <p:nvSpPr>
          <p:cNvPr id="10" name="Text Placeholder 4">
            <a:extLst>
              <a:ext uri="{FF2B5EF4-FFF2-40B4-BE49-F238E27FC236}">
                <a16:creationId xmlns:a16="http://schemas.microsoft.com/office/drawing/2014/main" id="{E96BC9E7-A1AE-4888-A002-73AD7CAB957F}"/>
              </a:ext>
            </a:extLst>
          </p:cNvPr>
          <p:cNvSpPr>
            <a:spLocks noGrp="1"/>
          </p:cNvSpPr>
          <p:nvPr>
            <p:ph type="body" sz="quarter" idx="11"/>
          </p:nvPr>
        </p:nvSpPr>
        <p:spPr>
          <a:xfrm>
            <a:off x="7691120" y="1911508"/>
            <a:ext cx="4344553" cy="3522663"/>
          </a:xfrm>
        </p:spPr>
        <p:txBody>
          <a:bodyPr/>
          <a:lstStyle/>
          <a:p>
            <a:r>
              <a:rPr lang="en-US" sz="3000" dirty="0"/>
              <a:t>1,851 Square Feet</a:t>
            </a:r>
          </a:p>
          <a:p>
            <a:r>
              <a:rPr lang="en-US" sz="3000" dirty="0"/>
              <a:t>90 Square Foot Deck</a:t>
            </a:r>
          </a:p>
          <a:p>
            <a:r>
              <a:rPr lang="en-US" sz="3000" dirty="0"/>
              <a:t>2  Bedroom </a:t>
            </a:r>
          </a:p>
          <a:p>
            <a:r>
              <a:rPr lang="en-US" sz="3000" dirty="0"/>
              <a:t>2 Bathrooms</a:t>
            </a:r>
          </a:p>
          <a:p>
            <a:r>
              <a:rPr lang="en-US" sz="3000" dirty="0"/>
              <a:t>Den</a:t>
            </a:r>
          </a:p>
          <a:p>
            <a:r>
              <a:rPr lang="en-US" sz="3000" dirty="0"/>
              <a:t>Building A Location</a:t>
            </a:r>
          </a:p>
        </p:txBody>
      </p:sp>
      <p:pic>
        <p:nvPicPr>
          <p:cNvPr id="4" name="Picture 3">
            <a:extLst>
              <a:ext uri="{FF2B5EF4-FFF2-40B4-BE49-F238E27FC236}">
                <a16:creationId xmlns:a16="http://schemas.microsoft.com/office/drawing/2014/main" id="{A05481E2-88D9-4C73-B55A-12192634AC6A}"/>
              </a:ext>
            </a:extLst>
          </p:cNvPr>
          <p:cNvPicPr>
            <a:picLocks noChangeAspect="1"/>
          </p:cNvPicPr>
          <p:nvPr/>
        </p:nvPicPr>
        <p:blipFill rotWithShape="1">
          <a:blip r:embed="rId2"/>
          <a:srcRect l="41821" t="25153" r="19833" b="20762"/>
          <a:stretch/>
        </p:blipFill>
        <p:spPr>
          <a:xfrm>
            <a:off x="508000" y="1188720"/>
            <a:ext cx="6949440" cy="5513594"/>
          </a:xfrm>
          <a:prstGeom prst="rect">
            <a:avLst/>
          </a:prstGeom>
        </p:spPr>
      </p:pic>
      <p:sp>
        <p:nvSpPr>
          <p:cNvPr id="5" name="TextBox 4">
            <a:extLst>
              <a:ext uri="{FF2B5EF4-FFF2-40B4-BE49-F238E27FC236}">
                <a16:creationId xmlns:a16="http://schemas.microsoft.com/office/drawing/2014/main" id="{19B30B1F-A377-43AF-82CA-33D80A2ED7A0}"/>
              </a:ext>
            </a:extLst>
          </p:cNvPr>
          <p:cNvSpPr txBox="1"/>
          <p:nvPr/>
        </p:nvSpPr>
        <p:spPr>
          <a:xfrm>
            <a:off x="2945137" y="6332982"/>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115194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A03A72-6251-4CBA-B07C-CF2E4E425166}"/>
              </a:ext>
            </a:extLst>
          </p:cNvPr>
          <p:cNvSpPr>
            <a:spLocks noGrp="1"/>
          </p:cNvSpPr>
          <p:nvPr>
            <p:ph type="body" sz="quarter" idx="10"/>
          </p:nvPr>
        </p:nvSpPr>
        <p:spPr>
          <a:xfrm>
            <a:off x="-1162194" y="409935"/>
            <a:ext cx="10590040" cy="717550"/>
          </a:xfrm>
        </p:spPr>
        <p:txBody>
          <a:bodyPr/>
          <a:lstStyle/>
          <a:p>
            <a:pPr algn="ctr"/>
            <a:r>
              <a:rPr lang="en-US" dirty="0"/>
              <a:t>Welcome to our Zoom Meeting! </a:t>
            </a:r>
          </a:p>
        </p:txBody>
      </p:sp>
      <p:sp>
        <p:nvSpPr>
          <p:cNvPr id="3" name="Text Placeholder 3">
            <a:extLst>
              <a:ext uri="{FF2B5EF4-FFF2-40B4-BE49-F238E27FC236}">
                <a16:creationId xmlns:a16="http://schemas.microsoft.com/office/drawing/2014/main" id="{8F071E0A-9A87-4E98-BC4B-B24F7DDA1979}"/>
              </a:ext>
            </a:extLst>
          </p:cNvPr>
          <p:cNvSpPr txBox="1">
            <a:spLocks/>
          </p:cNvSpPr>
          <p:nvPr/>
        </p:nvSpPr>
        <p:spPr>
          <a:xfrm>
            <a:off x="-1162194" y="5730515"/>
            <a:ext cx="10590040" cy="717550"/>
          </a:xfrm>
          <a:prstGeom prst="rect">
            <a:avLst/>
          </a:prstGeom>
        </p:spPr>
        <p:txBody>
          <a:bodyPr/>
          <a:lstStyle>
            <a:lvl1pPr marL="0" indent="0" algn="l" defTabSz="914400" rtl="0" eaLnBrk="1" latinLnBrk="0" hangingPunct="1">
              <a:lnSpc>
                <a:spcPct val="90000"/>
              </a:lnSpc>
              <a:spcBef>
                <a:spcPts val="1000"/>
              </a:spcBef>
              <a:buFontTx/>
              <a:buNone/>
              <a:defRPr sz="4000" b="1" kern="1200">
                <a:solidFill>
                  <a:srgbClr val="005F9F"/>
                </a:solidFill>
                <a:latin typeface="+mn-lt"/>
                <a:ea typeface="Ebrima" panose="02000000000000000000" pitchFamily="2" charset="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i="1" dirty="0"/>
              <a:t>We’re excited that you’re “here”!</a:t>
            </a:r>
          </a:p>
        </p:txBody>
      </p:sp>
      <p:pic>
        <p:nvPicPr>
          <p:cNvPr id="5" name="Picture 4">
            <a:extLst>
              <a:ext uri="{FF2B5EF4-FFF2-40B4-BE49-F238E27FC236}">
                <a16:creationId xmlns:a16="http://schemas.microsoft.com/office/drawing/2014/main" id="{A4ACB92E-2300-499F-A664-35B304411F73}"/>
              </a:ext>
            </a:extLst>
          </p:cNvPr>
          <p:cNvPicPr>
            <a:picLocks noChangeAspect="1"/>
          </p:cNvPicPr>
          <p:nvPr/>
        </p:nvPicPr>
        <p:blipFill rotWithShape="1">
          <a:blip r:embed="rId2"/>
          <a:srcRect l="17266" t="46528" r="35313" b="11945"/>
          <a:stretch/>
        </p:blipFill>
        <p:spPr>
          <a:xfrm>
            <a:off x="1818638" y="1301644"/>
            <a:ext cx="8239762" cy="40587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3679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B9E20B-D776-407C-9569-F064E35E7F36}"/>
              </a:ext>
            </a:extLst>
          </p:cNvPr>
          <p:cNvSpPr>
            <a:spLocks noGrp="1"/>
          </p:cNvSpPr>
          <p:nvPr>
            <p:ph type="body" sz="quarter" idx="10"/>
          </p:nvPr>
        </p:nvSpPr>
        <p:spPr>
          <a:xfrm>
            <a:off x="243840" y="227329"/>
            <a:ext cx="10590040" cy="717550"/>
          </a:xfrm>
        </p:spPr>
        <p:txBody>
          <a:bodyPr/>
          <a:lstStyle/>
          <a:p>
            <a:r>
              <a:rPr lang="en-US" dirty="0"/>
              <a:t>Sample Floor Plans</a:t>
            </a:r>
          </a:p>
        </p:txBody>
      </p:sp>
      <p:sp>
        <p:nvSpPr>
          <p:cNvPr id="10" name="Text Placeholder 4">
            <a:extLst>
              <a:ext uri="{FF2B5EF4-FFF2-40B4-BE49-F238E27FC236}">
                <a16:creationId xmlns:a16="http://schemas.microsoft.com/office/drawing/2014/main" id="{E96BC9E7-A1AE-4888-A002-73AD7CAB957F}"/>
              </a:ext>
            </a:extLst>
          </p:cNvPr>
          <p:cNvSpPr>
            <a:spLocks noGrp="1"/>
          </p:cNvSpPr>
          <p:nvPr>
            <p:ph type="body" sz="quarter" idx="11"/>
          </p:nvPr>
        </p:nvSpPr>
        <p:spPr>
          <a:xfrm>
            <a:off x="7022827" y="1576228"/>
            <a:ext cx="4344553" cy="3522663"/>
          </a:xfrm>
        </p:spPr>
        <p:txBody>
          <a:bodyPr/>
          <a:lstStyle/>
          <a:p>
            <a:r>
              <a:rPr lang="en-US" sz="3000" dirty="0"/>
              <a:t>1,914 Square Feet</a:t>
            </a:r>
          </a:p>
          <a:p>
            <a:r>
              <a:rPr lang="en-US" sz="3000" dirty="0"/>
              <a:t>74 Square Foot Deck</a:t>
            </a:r>
          </a:p>
          <a:p>
            <a:r>
              <a:rPr lang="en-US" sz="3000" dirty="0"/>
              <a:t>2  Bedroom </a:t>
            </a:r>
          </a:p>
          <a:p>
            <a:r>
              <a:rPr lang="en-US" sz="3000" dirty="0"/>
              <a:t>2 Bathrooms</a:t>
            </a:r>
          </a:p>
          <a:p>
            <a:r>
              <a:rPr lang="en-US" sz="3000" dirty="0"/>
              <a:t>Den</a:t>
            </a:r>
          </a:p>
          <a:p>
            <a:r>
              <a:rPr lang="en-US" sz="3000" dirty="0"/>
              <a:t>Building C Location</a:t>
            </a:r>
          </a:p>
        </p:txBody>
      </p:sp>
      <p:pic>
        <p:nvPicPr>
          <p:cNvPr id="4" name="Picture 3">
            <a:extLst>
              <a:ext uri="{FF2B5EF4-FFF2-40B4-BE49-F238E27FC236}">
                <a16:creationId xmlns:a16="http://schemas.microsoft.com/office/drawing/2014/main" id="{DA2E6141-3660-468F-819A-944CC0FB48DE}"/>
              </a:ext>
            </a:extLst>
          </p:cNvPr>
          <p:cNvPicPr>
            <a:picLocks noChangeAspect="1"/>
          </p:cNvPicPr>
          <p:nvPr/>
        </p:nvPicPr>
        <p:blipFill rotWithShape="1">
          <a:blip r:embed="rId2"/>
          <a:srcRect l="45500" t="18074" r="23250" b="19852"/>
          <a:stretch/>
        </p:blipFill>
        <p:spPr>
          <a:xfrm>
            <a:off x="1505340" y="1045721"/>
            <a:ext cx="5201920" cy="5812279"/>
          </a:xfrm>
          <a:prstGeom prst="rect">
            <a:avLst/>
          </a:prstGeom>
        </p:spPr>
      </p:pic>
      <p:sp>
        <p:nvSpPr>
          <p:cNvPr id="5" name="TextBox 4">
            <a:extLst>
              <a:ext uri="{FF2B5EF4-FFF2-40B4-BE49-F238E27FC236}">
                <a16:creationId xmlns:a16="http://schemas.microsoft.com/office/drawing/2014/main" id="{D24351E0-95D4-450D-9F4A-F95419CFF085}"/>
              </a:ext>
            </a:extLst>
          </p:cNvPr>
          <p:cNvSpPr txBox="1"/>
          <p:nvPr/>
        </p:nvSpPr>
        <p:spPr>
          <a:xfrm>
            <a:off x="10048623" y="3233465"/>
            <a:ext cx="2311190" cy="1200329"/>
          </a:xfrm>
          <a:prstGeom prst="rect">
            <a:avLst/>
          </a:prstGeom>
          <a:noFill/>
        </p:spPr>
        <p:txBody>
          <a:bodyPr wrap="squar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2508170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85AC48-DB30-44B7-A828-D2191DE3EF6A}"/>
              </a:ext>
            </a:extLst>
          </p:cNvPr>
          <p:cNvSpPr/>
          <p:nvPr/>
        </p:nvSpPr>
        <p:spPr>
          <a:xfrm>
            <a:off x="213360" y="304800"/>
            <a:ext cx="1259840" cy="58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FDF7A7A-BBE7-4C32-8DF4-797900C731D5}"/>
              </a:ext>
            </a:extLst>
          </p:cNvPr>
          <p:cNvPicPr>
            <a:picLocks noChangeAspect="1"/>
          </p:cNvPicPr>
          <p:nvPr/>
        </p:nvPicPr>
        <p:blipFill rotWithShape="1">
          <a:blip r:embed="rId2"/>
          <a:srcRect l="28667" t="15111" r="6082" b="9185"/>
          <a:stretch/>
        </p:blipFill>
        <p:spPr>
          <a:xfrm>
            <a:off x="0" y="-145756"/>
            <a:ext cx="12192000" cy="7956720"/>
          </a:xfrm>
          <a:prstGeom prst="rect">
            <a:avLst/>
          </a:prstGeom>
        </p:spPr>
      </p:pic>
      <p:sp>
        <p:nvSpPr>
          <p:cNvPr id="4" name="Rectangle 3">
            <a:extLst>
              <a:ext uri="{FF2B5EF4-FFF2-40B4-BE49-F238E27FC236}">
                <a16:creationId xmlns:a16="http://schemas.microsoft.com/office/drawing/2014/main" id="{2566AB58-BC19-45CE-92D1-D93F4721828F}"/>
              </a:ext>
            </a:extLst>
          </p:cNvPr>
          <p:cNvSpPr/>
          <p:nvPr/>
        </p:nvSpPr>
        <p:spPr>
          <a:xfrm>
            <a:off x="0" y="-145756"/>
            <a:ext cx="1452880" cy="89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B6DD7E4-9634-43BB-92AB-436A970B2782}"/>
              </a:ext>
            </a:extLst>
          </p:cNvPr>
          <p:cNvSpPr txBox="1"/>
          <p:nvPr/>
        </p:nvSpPr>
        <p:spPr>
          <a:xfrm>
            <a:off x="2575267" y="6287784"/>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2284925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5C12C3-C023-4BFD-97FB-5DD5609407C3}"/>
              </a:ext>
            </a:extLst>
          </p:cNvPr>
          <p:cNvSpPr>
            <a:spLocks noGrp="1"/>
          </p:cNvSpPr>
          <p:nvPr>
            <p:ph type="body" sz="quarter" idx="10"/>
          </p:nvPr>
        </p:nvSpPr>
        <p:spPr>
          <a:xfrm>
            <a:off x="588127" y="755757"/>
            <a:ext cx="10590040" cy="717550"/>
          </a:xfrm>
        </p:spPr>
        <p:txBody>
          <a:bodyPr/>
          <a:lstStyle/>
          <a:p>
            <a:r>
              <a:rPr lang="en-US" dirty="0"/>
              <a:t>Amenities and Services</a:t>
            </a:r>
          </a:p>
        </p:txBody>
      </p:sp>
      <p:sp>
        <p:nvSpPr>
          <p:cNvPr id="3" name="Text Placeholder 2">
            <a:extLst>
              <a:ext uri="{FF2B5EF4-FFF2-40B4-BE49-F238E27FC236}">
                <a16:creationId xmlns:a16="http://schemas.microsoft.com/office/drawing/2014/main" id="{79E30E20-7A71-4112-ADA0-70BFBD97A8DD}"/>
              </a:ext>
            </a:extLst>
          </p:cNvPr>
          <p:cNvSpPr>
            <a:spLocks noGrp="1"/>
          </p:cNvSpPr>
          <p:nvPr>
            <p:ph type="body" sz="quarter" idx="11"/>
          </p:nvPr>
        </p:nvSpPr>
        <p:spPr>
          <a:xfrm>
            <a:off x="457272" y="1745490"/>
            <a:ext cx="5107823" cy="3522663"/>
          </a:xfrm>
        </p:spPr>
        <p:txBody>
          <a:bodyPr/>
          <a:lstStyle/>
          <a:p>
            <a:r>
              <a:rPr lang="en-US" dirty="0"/>
              <a:t>Garage parking </a:t>
            </a:r>
          </a:p>
          <a:p>
            <a:r>
              <a:rPr lang="en-US" dirty="0"/>
              <a:t>Packages and mail </a:t>
            </a:r>
          </a:p>
          <a:p>
            <a:r>
              <a:rPr lang="en-US" dirty="0"/>
              <a:t>Emergency power</a:t>
            </a:r>
          </a:p>
          <a:p>
            <a:r>
              <a:rPr lang="en-US" dirty="0"/>
              <a:t>Secured Bike storage </a:t>
            </a:r>
          </a:p>
          <a:p>
            <a:r>
              <a:rPr lang="en-US" dirty="0"/>
              <a:t>Storage Lockers </a:t>
            </a:r>
          </a:p>
          <a:p>
            <a:r>
              <a:rPr lang="en-US" dirty="0"/>
              <a:t>Electric Vehicle charging </a:t>
            </a:r>
          </a:p>
          <a:p>
            <a:endParaRPr lang="en-US" dirty="0"/>
          </a:p>
        </p:txBody>
      </p:sp>
      <p:pic>
        <p:nvPicPr>
          <p:cNvPr id="4" name="Picture 3">
            <a:extLst>
              <a:ext uri="{FF2B5EF4-FFF2-40B4-BE49-F238E27FC236}">
                <a16:creationId xmlns:a16="http://schemas.microsoft.com/office/drawing/2014/main" id="{4FF63E8B-D19E-4638-B85B-A56FE18DC80F}"/>
              </a:ext>
            </a:extLst>
          </p:cNvPr>
          <p:cNvPicPr>
            <a:picLocks noChangeAspect="1"/>
          </p:cNvPicPr>
          <p:nvPr/>
        </p:nvPicPr>
        <p:blipFill rotWithShape="1">
          <a:blip r:embed="rId2"/>
          <a:srcRect l="29666" t="15555" r="5084" b="13333"/>
          <a:stretch/>
        </p:blipFill>
        <p:spPr>
          <a:xfrm>
            <a:off x="5294657" y="1551481"/>
            <a:ext cx="6125403" cy="3755038"/>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25CE443B-476D-4C84-A3D8-90CED57D5FB2}"/>
              </a:ext>
            </a:extLst>
          </p:cNvPr>
          <p:cNvSpPr txBox="1"/>
          <p:nvPr/>
        </p:nvSpPr>
        <p:spPr>
          <a:xfrm>
            <a:off x="2564993" y="6246687"/>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1105818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B9E20B-D776-407C-9569-F064E35E7F36}"/>
              </a:ext>
            </a:extLst>
          </p:cNvPr>
          <p:cNvSpPr>
            <a:spLocks noGrp="1"/>
          </p:cNvSpPr>
          <p:nvPr>
            <p:ph type="body" sz="quarter" idx="10"/>
          </p:nvPr>
        </p:nvSpPr>
        <p:spPr>
          <a:xfrm>
            <a:off x="304282" y="556419"/>
            <a:ext cx="10590040" cy="717550"/>
          </a:xfrm>
        </p:spPr>
        <p:txBody>
          <a:bodyPr/>
          <a:lstStyle/>
          <a:p>
            <a:r>
              <a:rPr lang="en-US" dirty="0"/>
              <a:t>Project Timeline and Milestones</a:t>
            </a:r>
          </a:p>
        </p:txBody>
      </p:sp>
      <p:sp>
        <p:nvSpPr>
          <p:cNvPr id="3" name="Text Placeholder 2">
            <a:extLst>
              <a:ext uri="{FF2B5EF4-FFF2-40B4-BE49-F238E27FC236}">
                <a16:creationId xmlns:a16="http://schemas.microsoft.com/office/drawing/2014/main" id="{0E66A498-4596-42E4-9B02-CBB948FF57CD}"/>
              </a:ext>
            </a:extLst>
          </p:cNvPr>
          <p:cNvSpPr>
            <a:spLocks noGrp="1"/>
          </p:cNvSpPr>
          <p:nvPr>
            <p:ph type="body" sz="quarter" idx="11"/>
          </p:nvPr>
        </p:nvSpPr>
        <p:spPr>
          <a:xfrm>
            <a:off x="451602" y="1667668"/>
            <a:ext cx="10590040" cy="3522663"/>
          </a:xfrm>
        </p:spPr>
        <p:txBody>
          <a:bodyPr/>
          <a:lstStyle/>
          <a:p>
            <a:r>
              <a:rPr lang="en-US" dirty="0"/>
              <a:t>Today’s Preview Meeting </a:t>
            </a:r>
          </a:p>
          <a:p>
            <a:r>
              <a:rPr lang="en-US" dirty="0"/>
              <a:t>Monday, June 30, 2025: Expansion Survey Launch </a:t>
            </a:r>
          </a:p>
          <a:p>
            <a:r>
              <a:rPr lang="en-US" dirty="0"/>
              <a:t>Monday, August 4, 2025:  Presales Kick-off! </a:t>
            </a:r>
          </a:p>
          <a:p>
            <a:r>
              <a:rPr lang="en-US" dirty="0"/>
              <a:t>Spring/Summer of 2026: Groundbreaking and construction </a:t>
            </a:r>
          </a:p>
          <a:p>
            <a:r>
              <a:rPr lang="en-US" dirty="0"/>
              <a:t>Summer of 2026: Finish selections process</a:t>
            </a:r>
          </a:p>
          <a:p>
            <a:r>
              <a:rPr lang="en-US" dirty="0"/>
              <a:t>Grand Opening Spring of 2028</a:t>
            </a:r>
          </a:p>
        </p:txBody>
      </p:sp>
      <p:sp>
        <p:nvSpPr>
          <p:cNvPr id="5" name="TextBox 4">
            <a:extLst>
              <a:ext uri="{FF2B5EF4-FFF2-40B4-BE49-F238E27FC236}">
                <a16:creationId xmlns:a16="http://schemas.microsoft.com/office/drawing/2014/main" id="{D0D8CBB8-8CE6-40B6-BA63-2001A2C00E33}"/>
              </a:ext>
            </a:extLst>
          </p:cNvPr>
          <p:cNvSpPr txBox="1"/>
          <p:nvPr/>
        </p:nvSpPr>
        <p:spPr>
          <a:xfrm>
            <a:off x="451602" y="5824527"/>
            <a:ext cx="7905750" cy="477054"/>
          </a:xfrm>
          <a:prstGeom prst="rect">
            <a:avLst/>
          </a:prstGeom>
          <a:noFill/>
        </p:spPr>
        <p:txBody>
          <a:bodyPr wrap="square">
            <a:spAutoFit/>
          </a:bodyPr>
          <a:lstStyle/>
          <a:p>
            <a:r>
              <a:rPr lang="en-US" sz="2500" b="1" i="1" dirty="0"/>
              <a:t>*All times are tentative and subject to change</a:t>
            </a:r>
          </a:p>
        </p:txBody>
      </p:sp>
      <p:sp>
        <p:nvSpPr>
          <p:cNvPr id="6" name="TextBox 5">
            <a:extLst>
              <a:ext uri="{FF2B5EF4-FFF2-40B4-BE49-F238E27FC236}">
                <a16:creationId xmlns:a16="http://schemas.microsoft.com/office/drawing/2014/main" id="{6201B4D2-2CB3-49FC-A9EA-4753BD415F83}"/>
              </a:ext>
            </a:extLst>
          </p:cNvPr>
          <p:cNvSpPr txBox="1"/>
          <p:nvPr/>
        </p:nvSpPr>
        <p:spPr>
          <a:xfrm>
            <a:off x="2945137" y="6267236"/>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81565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B9E20B-D776-407C-9569-F064E35E7F36}"/>
              </a:ext>
            </a:extLst>
          </p:cNvPr>
          <p:cNvSpPr>
            <a:spLocks noGrp="1"/>
          </p:cNvSpPr>
          <p:nvPr>
            <p:ph type="body" sz="quarter" idx="10"/>
          </p:nvPr>
        </p:nvSpPr>
        <p:spPr>
          <a:xfrm>
            <a:off x="270627" y="756495"/>
            <a:ext cx="10590040" cy="717550"/>
          </a:xfrm>
        </p:spPr>
        <p:txBody>
          <a:bodyPr/>
          <a:lstStyle/>
          <a:p>
            <a:r>
              <a:rPr lang="en-US" sz="4000" dirty="0"/>
              <a:t>Tentative fees and other project details</a:t>
            </a:r>
          </a:p>
        </p:txBody>
      </p:sp>
      <p:sp>
        <p:nvSpPr>
          <p:cNvPr id="3" name="Text Placeholder 2">
            <a:extLst>
              <a:ext uri="{FF2B5EF4-FFF2-40B4-BE49-F238E27FC236}">
                <a16:creationId xmlns:a16="http://schemas.microsoft.com/office/drawing/2014/main" id="{0E66A498-4596-42E4-9B02-CBB948FF57CD}"/>
              </a:ext>
            </a:extLst>
          </p:cNvPr>
          <p:cNvSpPr>
            <a:spLocks noGrp="1"/>
          </p:cNvSpPr>
          <p:nvPr>
            <p:ph type="body" sz="quarter" idx="11"/>
          </p:nvPr>
        </p:nvSpPr>
        <p:spPr>
          <a:xfrm>
            <a:off x="546852" y="2011680"/>
            <a:ext cx="11131626" cy="3515360"/>
          </a:xfrm>
        </p:spPr>
        <p:txBody>
          <a:bodyPr/>
          <a:lstStyle/>
          <a:p>
            <a:r>
              <a:rPr lang="en-US" dirty="0"/>
              <a:t>Traditional (Non-Refundable) and 80% returnable entrance fees</a:t>
            </a:r>
          </a:p>
          <a:p>
            <a:r>
              <a:rPr lang="en-US" dirty="0"/>
              <a:t>Monthly fees include the same amenities and services package as existing campus: </a:t>
            </a:r>
          </a:p>
          <a:p>
            <a:pPr lvl="1"/>
            <a:r>
              <a:rPr lang="en-US" dirty="0"/>
              <a:t>M</a:t>
            </a:r>
            <a:r>
              <a:rPr lang="en-US" sz="2400" dirty="0"/>
              <a:t>eals, utilities, housekeeping, wellness programs, social activities, much more</a:t>
            </a:r>
          </a:p>
          <a:p>
            <a:pPr marL="228600" lvl="1">
              <a:spcBef>
                <a:spcPts val="1000"/>
              </a:spcBef>
              <a:spcAft>
                <a:spcPts val="1200"/>
              </a:spcAft>
            </a:pPr>
            <a:r>
              <a:rPr lang="en-US" sz="2800" dirty="0">
                <a:solidFill>
                  <a:srgbClr val="005F9F"/>
                </a:solidFill>
              </a:rPr>
              <a:t>Fee Ranges</a:t>
            </a:r>
          </a:p>
          <a:p>
            <a:pPr lvl="1"/>
            <a:r>
              <a:rPr lang="en-US" sz="2200" dirty="0"/>
              <a:t>80% Refundable Entrance Fees: from high $800’s to $2 M+  </a:t>
            </a:r>
          </a:p>
          <a:p>
            <a:pPr lvl="1"/>
            <a:r>
              <a:rPr lang="en-US" sz="2200" dirty="0"/>
              <a:t>Traditional Entrance Fees: mid $600’s to 1M+</a:t>
            </a:r>
          </a:p>
          <a:p>
            <a:pPr lvl="1"/>
            <a:r>
              <a:rPr lang="en-US" sz="2200" dirty="0"/>
              <a:t>Monthly Fees: from $~7,500 – ~$11,000 (single person) and ~$2,500 (second person)</a:t>
            </a:r>
          </a:p>
        </p:txBody>
      </p:sp>
      <p:sp>
        <p:nvSpPr>
          <p:cNvPr id="4" name="TextBox 3">
            <a:extLst>
              <a:ext uri="{FF2B5EF4-FFF2-40B4-BE49-F238E27FC236}">
                <a16:creationId xmlns:a16="http://schemas.microsoft.com/office/drawing/2014/main" id="{1313F34D-EC85-45A6-86F3-E2FCEDD2F96A}"/>
              </a:ext>
            </a:extLst>
          </p:cNvPr>
          <p:cNvSpPr txBox="1"/>
          <p:nvPr/>
        </p:nvSpPr>
        <p:spPr>
          <a:xfrm>
            <a:off x="2945137" y="6267236"/>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418267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B9E20B-D776-407C-9569-F064E35E7F36}"/>
              </a:ext>
            </a:extLst>
          </p:cNvPr>
          <p:cNvSpPr>
            <a:spLocks noGrp="1"/>
          </p:cNvSpPr>
          <p:nvPr>
            <p:ph type="body" sz="quarter" idx="10"/>
          </p:nvPr>
        </p:nvSpPr>
        <p:spPr>
          <a:xfrm>
            <a:off x="133993" y="388633"/>
            <a:ext cx="10590040" cy="717550"/>
          </a:xfrm>
        </p:spPr>
        <p:txBody>
          <a:bodyPr/>
          <a:lstStyle/>
          <a:p>
            <a:r>
              <a:rPr lang="en-US" sz="4000" dirty="0"/>
              <a:t>Next Steps for all Wait List Members</a:t>
            </a:r>
          </a:p>
        </p:txBody>
      </p:sp>
      <p:sp>
        <p:nvSpPr>
          <p:cNvPr id="3" name="Text Placeholder 2">
            <a:extLst>
              <a:ext uri="{FF2B5EF4-FFF2-40B4-BE49-F238E27FC236}">
                <a16:creationId xmlns:a16="http://schemas.microsoft.com/office/drawing/2014/main" id="{0E66A498-4596-42E4-9B02-CBB948FF57CD}"/>
              </a:ext>
            </a:extLst>
          </p:cNvPr>
          <p:cNvSpPr>
            <a:spLocks noGrp="1"/>
          </p:cNvSpPr>
          <p:nvPr>
            <p:ph type="body" sz="quarter" idx="11"/>
          </p:nvPr>
        </p:nvSpPr>
        <p:spPr>
          <a:xfrm>
            <a:off x="546852" y="1289295"/>
            <a:ext cx="10590040" cy="3522663"/>
          </a:xfrm>
        </p:spPr>
        <p:txBody>
          <a:bodyPr/>
          <a:lstStyle/>
          <a:p>
            <a:r>
              <a:rPr lang="en-US" dirty="0"/>
              <a:t>Consider the expansion!</a:t>
            </a:r>
          </a:p>
          <a:p>
            <a:r>
              <a:rPr lang="en-US" dirty="0"/>
              <a:t>Expansion Survey – please complete. The survey will ask, “Based on what you know…” </a:t>
            </a:r>
          </a:p>
          <a:p>
            <a:pPr marL="1371600" lvl="2" indent="-457200">
              <a:buFont typeface="+mj-lt"/>
              <a:buAutoNum type="arabicPeriod"/>
            </a:pPr>
            <a:r>
              <a:rPr lang="en-US" dirty="0"/>
              <a:t>Are you interested in the expansion?</a:t>
            </a:r>
          </a:p>
          <a:p>
            <a:pPr marL="1371600" lvl="2" indent="-457200">
              <a:buFont typeface="+mj-lt"/>
              <a:buAutoNum type="arabicPeriod"/>
            </a:pPr>
            <a:r>
              <a:rPr lang="en-US" dirty="0"/>
              <a:t>Are you interested in the original campus and not the expansion?</a:t>
            </a:r>
          </a:p>
          <a:p>
            <a:pPr marL="1371600" lvl="2" indent="-457200">
              <a:buFont typeface="+mj-lt"/>
              <a:buAutoNum type="arabicPeriod"/>
            </a:pPr>
            <a:r>
              <a:rPr lang="en-US" dirty="0"/>
              <a:t>Are you uncertain, and if so, why? </a:t>
            </a:r>
          </a:p>
          <a:p>
            <a:r>
              <a:rPr lang="en-US" dirty="0"/>
              <a:t>Update your financial paperwork (if outdated)</a:t>
            </a:r>
          </a:p>
          <a:p>
            <a:r>
              <a:rPr lang="en-US" dirty="0"/>
              <a:t>You’ll receive a link to the SRC Expansion Resource Hub tomorrow </a:t>
            </a:r>
          </a:p>
          <a:p>
            <a:r>
              <a:rPr lang="en-US" dirty="0"/>
              <a:t>Schedule your selection appointment (beginning Monday, August 4th)</a:t>
            </a:r>
          </a:p>
          <a:p>
            <a:r>
              <a:rPr lang="en-US" dirty="0"/>
              <a:t>Select a residence! </a:t>
            </a:r>
          </a:p>
          <a:p>
            <a:endParaRPr lang="en-US" dirty="0"/>
          </a:p>
          <a:p>
            <a:endParaRPr lang="en-US" dirty="0"/>
          </a:p>
          <a:p>
            <a:pPr marL="457200" indent="-457200">
              <a:buFont typeface="+mj-lt"/>
              <a:buAutoNum type="arabicPeriod"/>
            </a:pPr>
            <a:endParaRPr lang="en-US" dirty="0"/>
          </a:p>
        </p:txBody>
      </p:sp>
      <p:sp>
        <p:nvSpPr>
          <p:cNvPr id="4" name="TextBox 3">
            <a:extLst>
              <a:ext uri="{FF2B5EF4-FFF2-40B4-BE49-F238E27FC236}">
                <a16:creationId xmlns:a16="http://schemas.microsoft.com/office/drawing/2014/main" id="{E5DFA9F1-6449-48EB-A2FD-DA27E90FC543}"/>
              </a:ext>
            </a:extLst>
          </p:cNvPr>
          <p:cNvSpPr txBox="1"/>
          <p:nvPr/>
        </p:nvSpPr>
        <p:spPr>
          <a:xfrm>
            <a:off x="3119797" y="6284701"/>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2112929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B9E20B-D776-407C-9569-F064E35E7F36}"/>
              </a:ext>
            </a:extLst>
          </p:cNvPr>
          <p:cNvSpPr>
            <a:spLocks noGrp="1"/>
          </p:cNvSpPr>
          <p:nvPr>
            <p:ph type="body" sz="quarter" idx="10"/>
          </p:nvPr>
        </p:nvSpPr>
        <p:spPr>
          <a:xfrm>
            <a:off x="346827" y="746970"/>
            <a:ext cx="10590040" cy="717550"/>
          </a:xfrm>
        </p:spPr>
        <p:txBody>
          <a:bodyPr/>
          <a:lstStyle/>
          <a:p>
            <a:r>
              <a:rPr lang="en-US" sz="4000" dirty="0"/>
              <a:t>How to select a residence</a:t>
            </a:r>
          </a:p>
        </p:txBody>
      </p:sp>
      <p:sp>
        <p:nvSpPr>
          <p:cNvPr id="3" name="Text Placeholder 2">
            <a:extLst>
              <a:ext uri="{FF2B5EF4-FFF2-40B4-BE49-F238E27FC236}">
                <a16:creationId xmlns:a16="http://schemas.microsoft.com/office/drawing/2014/main" id="{0E66A498-4596-42E4-9B02-CBB948FF57CD}"/>
              </a:ext>
            </a:extLst>
          </p:cNvPr>
          <p:cNvSpPr>
            <a:spLocks noGrp="1"/>
          </p:cNvSpPr>
          <p:nvPr>
            <p:ph type="body" sz="quarter" idx="11"/>
          </p:nvPr>
        </p:nvSpPr>
        <p:spPr>
          <a:xfrm>
            <a:off x="546852" y="2113280"/>
            <a:ext cx="10994908" cy="3077051"/>
          </a:xfrm>
        </p:spPr>
        <p:txBody>
          <a:bodyPr/>
          <a:lstStyle/>
          <a:p>
            <a:pPr marL="514350" indent="-514350">
              <a:buFont typeface="+mj-lt"/>
              <a:buAutoNum type="arabicPeriod"/>
            </a:pPr>
            <a:r>
              <a:rPr lang="en-US" sz="3500" dirty="0"/>
              <a:t>Choose your top choice(s) for selection </a:t>
            </a:r>
          </a:p>
          <a:p>
            <a:pPr marL="514350" indent="-514350">
              <a:buFont typeface="+mj-lt"/>
              <a:buAutoNum type="arabicPeriod"/>
            </a:pPr>
            <a:r>
              <a:rPr lang="en-US" sz="3500" dirty="0"/>
              <a:t>Sign a Deposit and Reservation Agreement </a:t>
            </a:r>
          </a:p>
          <a:p>
            <a:pPr marL="514350" indent="-514350">
              <a:buFont typeface="+mj-lt"/>
              <a:buAutoNum type="arabicPeriod"/>
            </a:pPr>
            <a:r>
              <a:rPr lang="en-US" sz="3500" dirty="0"/>
              <a:t>Place a 10% deposit (see Deposit and Reservation Agreement for refundability terms) </a:t>
            </a:r>
          </a:p>
          <a:p>
            <a:pPr lvl="1">
              <a:buFont typeface="Wingdings" panose="05000000000000000000" pitchFamily="2" charset="2"/>
              <a:buChar char="ü"/>
            </a:pPr>
            <a:r>
              <a:rPr lang="en-US" sz="3100" dirty="0"/>
              <a:t>Interest bearing escrow account </a:t>
            </a:r>
          </a:p>
          <a:p>
            <a:endParaRPr lang="en-US" dirty="0"/>
          </a:p>
          <a:p>
            <a:endParaRPr lang="en-US" dirty="0"/>
          </a:p>
          <a:p>
            <a:endParaRPr lang="en-US" dirty="0"/>
          </a:p>
          <a:p>
            <a:pPr marL="457200" indent="-457200">
              <a:buFont typeface="+mj-lt"/>
              <a:buAutoNum type="arabicPeriod"/>
            </a:pPr>
            <a:endParaRPr lang="en-US" dirty="0"/>
          </a:p>
        </p:txBody>
      </p:sp>
      <p:sp>
        <p:nvSpPr>
          <p:cNvPr id="4" name="TextBox 3">
            <a:extLst>
              <a:ext uri="{FF2B5EF4-FFF2-40B4-BE49-F238E27FC236}">
                <a16:creationId xmlns:a16="http://schemas.microsoft.com/office/drawing/2014/main" id="{8B5CD5EE-FBC8-4C2C-8290-E188AC16BFCE}"/>
              </a:ext>
            </a:extLst>
          </p:cNvPr>
          <p:cNvSpPr txBox="1"/>
          <p:nvPr/>
        </p:nvSpPr>
        <p:spPr>
          <a:xfrm>
            <a:off x="2490984" y="6318607"/>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1860325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374292-B256-4CDF-8901-D367AB4A6DA2}"/>
              </a:ext>
            </a:extLst>
          </p:cNvPr>
          <p:cNvSpPr>
            <a:spLocks noGrp="1"/>
          </p:cNvSpPr>
          <p:nvPr>
            <p:ph type="body" sz="quarter" idx="10"/>
          </p:nvPr>
        </p:nvSpPr>
        <p:spPr>
          <a:xfrm>
            <a:off x="364100" y="560812"/>
            <a:ext cx="10590040" cy="717550"/>
          </a:xfrm>
        </p:spPr>
        <p:txBody>
          <a:bodyPr/>
          <a:lstStyle/>
          <a:p>
            <a:r>
              <a:rPr lang="en-US" dirty="0"/>
              <a:t>Frequently Asked Questions (FAQs)</a:t>
            </a:r>
          </a:p>
        </p:txBody>
      </p:sp>
      <p:sp>
        <p:nvSpPr>
          <p:cNvPr id="3" name="Text Placeholder 2">
            <a:extLst>
              <a:ext uri="{FF2B5EF4-FFF2-40B4-BE49-F238E27FC236}">
                <a16:creationId xmlns:a16="http://schemas.microsoft.com/office/drawing/2014/main" id="{46D9AA8E-66BC-4147-AD58-912D54BB1203}"/>
              </a:ext>
            </a:extLst>
          </p:cNvPr>
          <p:cNvSpPr>
            <a:spLocks noGrp="1"/>
          </p:cNvSpPr>
          <p:nvPr>
            <p:ph type="body" sz="quarter" idx="11"/>
          </p:nvPr>
        </p:nvSpPr>
        <p:spPr>
          <a:xfrm>
            <a:off x="510656" y="1349482"/>
            <a:ext cx="10949823" cy="3627438"/>
          </a:xfrm>
        </p:spPr>
        <p:txBody>
          <a:bodyPr/>
          <a:lstStyle/>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What does the expansion project consist of?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What is the timeline for the expansion?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How many residences are in the expansion?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What are the square footage ranges?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What are the price ranges?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How does one reserve a residence?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How much is the deposit?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How long do I have to submit my deposit?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What forms of payment do you take for Reservation Deposits?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Is my reservation deposit refundable?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How will I receive updates?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Can I select design features for my residence?</a:t>
            </a:r>
            <a:endParaRPr lang="en-US" sz="1600" b="1" dirty="0">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Is my Entrance Fee locked in?</a:t>
            </a:r>
            <a:endParaRPr lang="en-US" sz="1600" b="1" dirty="0">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What about monthly service fees?</a:t>
            </a:r>
            <a:endParaRPr lang="en-US" sz="1600" b="1" dirty="0">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How long do I have to move in after the expansion opens?</a:t>
            </a:r>
          </a:p>
          <a:p>
            <a:pPr marL="342900" indent="-342900">
              <a:spcBef>
                <a:spcPts val="0"/>
              </a:spcBef>
              <a:spcAft>
                <a:spcPts val="0"/>
              </a:spcAft>
              <a:buSzPts val="1000"/>
              <a:buFont typeface="Symbol" panose="05050102010706020507" pitchFamily="18" charset="2"/>
              <a:buChar char=""/>
              <a:tabLst>
                <a:tab pos="457200" algn="l"/>
              </a:tabLst>
            </a:pPr>
            <a:r>
              <a:rPr lang="en-US" sz="1600" b="1" dirty="0"/>
              <a:t>What if I am unable to make my residence selection appointment time and date? </a:t>
            </a:r>
            <a:endParaRPr lang="en-US" sz="1600" b="1" dirty="0">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Will the new residences have the same service package as the existing campus?</a:t>
            </a:r>
            <a:endParaRPr lang="en-US" sz="1600" b="1" dirty="0">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Can I remain on the Wait List for existing campus homes if I deposit on an expansion residence?</a:t>
            </a:r>
            <a:endParaRPr lang="en-US" sz="1600" b="1" dirty="0">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How is priority determined for expansion residences?</a:t>
            </a: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latin typeface="Calibri Light" panose="020F0302020204030204" pitchFamily="34" charset="0"/>
                <a:ea typeface="Times New Roman" panose="02020603050405020304" pitchFamily="18" charset="0"/>
                <a:cs typeface="Times New Roman" panose="02020603050405020304" pitchFamily="18" charset="0"/>
              </a:rPr>
              <a:t>Will the expansion be “pet friendly”?</a:t>
            </a:r>
          </a:p>
          <a:p>
            <a:pPr marL="0" indent="0">
              <a:spcBef>
                <a:spcPts val="0"/>
              </a:spcBef>
              <a:spcAft>
                <a:spcPts val="0"/>
              </a:spcAft>
              <a:buSzPts val="1000"/>
              <a:buNone/>
              <a:tabLst>
                <a:tab pos="457200" algn="l"/>
              </a:tabLst>
            </a:pPr>
            <a:endParaRPr lang="en-US" sz="1600" dirty="0">
              <a:latin typeface="Calibri Light" panose="020F03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SzPts val="1000"/>
              <a:buNone/>
              <a:tabLst>
                <a:tab pos="457200" algn="l"/>
              </a:tabLst>
            </a:pPr>
            <a:r>
              <a:rPr lang="en-US" sz="1600" dirty="0">
                <a:effectLst/>
                <a:latin typeface="Calibri Light" panose="020F0302020204030204" pitchFamily="34" charset="0"/>
                <a:ea typeface="Calibri" panose="020F0502020204030204" pitchFamily="34" charset="0"/>
                <a:cs typeface="Times New Roman" panose="02020603050405020304" pitchFamily="18" charset="0"/>
              </a:rPr>
              <a:t>The Saratoga Retirement Community FAQs are as of 6/25/2025 and </a:t>
            </a:r>
          </a:p>
          <a:p>
            <a:pPr marL="0" indent="0">
              <a:spcBef>
                <a:spcPts val="0"/>
              </a:spcBef>
              <a:spcAft>
                <a:spcPts val="0"/>
              </a:spcAft>
              <a:buSzPts val="1000"/>
              <a:buNone/>
              <a:tabLst>
                <a:tab pos="457200" algn="l"/>
              </a:tabLst>
            </a:pPr>
            <a:r>
              <a:rPr lang="en-US" sz="1600" dirty="0">
                <a:effectLst/>
                <a:latin typeface="Calibri Light" panose="020F0302020204030204" pitchFamily="34" charset="0"/>
                <a:ea typeface="Calibri" panose="020F0502020204030204" pitchFamily="34" charset="0"/>
                <a:cs typeface="Times New Roman" panose="02020603050405020304" pitchFamily="18" charset="0"/>
              </a:rPr>
              <a:t>subject to change and will be updated as needed. Please see a Saratoga </a:t>
            </a:r>
          </a:p>
          <a:p>
            <a:pPr marL="0" indent="0">
              <a:spcBef>
                <a:spcPts val="0"/>
              </a:spcBef>
              <a:spcAft>
                <a:spcPts val="0"/>
              </a:spcAft>
              <a:buSzPts val="1000"/>
              <a:buNone/>
              <a:tabLst>
                <a:tab pos="457200" algn="l"/>
              </a:tabLst>
            </a:pPr>
            <a:r>
              <a:rPr lang="en-US" sz="1600" dirty="0">
                <a:effectLst/>
                <a:latin typeface="Calibri Light" panose="020F0302020204030204" pitchFamily="34" charset="0"/>
                <a:ea typeface="Calibri" panose="020F0502020204030204" pitchFamily="34" charset="0"/>
                <a:cs typeface="Times New Roman" panose="02020603050405020304" pitchFamily="18" charset="0"/>
              </a:rPr>
              <a:t>Retirement Community representative for any questions or concerns.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endParaRPr lang="en-US" sz="1600" u="sng" dirty="0">
              <a:solidFill>
                <a:srgbClr val="0563C1"/>
              </a:solidFill>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AED5CC6-B4BE-420E-B774-CB61CFEDA609}"/>
              </a:ext>
            </a:extLst>
          </p:cNvPr>
          <p:cNvSpPr txBox="1"/>
          <p:nvPr/>
        </p:nvSpPr>
        <p:spPr>
          <a:xfrm>
            <a:off x="7938005" y="1520575"/>
            <a:ext cx="3743339" cy="646331"/>
          </a:xfrm>
          <a:prstGeom prst="rect">
            <a:avLst/>
          </a:prstGeom>
          <a:noFill/>
        </p:spPr>
        <p:txBody>
          <a:bodyPr wrap="squar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3401960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374292-B256-4CDF-8901-D367AB4A6DA2}"/>
              </a:ext>
            </a:extLst>
          </p:cNvPr>
          <p:cNvSpPr>
            <a:spLocks noGrp="1"/>
          </p:cNvSpPr>
          <p:nvPr>
            <p:ph type="body" sz="quarter" idx="10"/>
          </p:nvPr>
        </p:nvSpPr>
        <p:spPr>
          <a:xfrm>
            <a:off x="364100" y="560812"/>
            <a:ext cx="10590040" cy="717550"/>
          </a:xfrm>
        </p:spPr>
        <p:txBody>
          <a:bodyPr/>
          <a:lstStyle/>
          <a:p>
            <a:r>
              <a:rPr lang="en-US" dirty="0"/>
              <a:t>Frequently Asked Questions (FAQs)</a:t>
            </a:r>
          </a:p>
        </p:txBody>
      </p:sp>
      <p:sp>
        <p:nvSpPr>
          <p:cNvPr id="3" name="Text Placeholder 2">
            <a:extLst>
              <a:ext uri="{FF2B5EF4-FFF2-40B4-BE49-F238E27FC236}">
                <a16:creationId xmlns:a16="http://schemas.microsoft.com/office/drawing/2014/main" id="{46D9AA8E-66BC-4147-AD58-912D54BB1203}"/>
              </a:ext>
            </a:extLst>
          </p:cNvPr>
          <p:cNvSpPr>
            <a:spLocks noGrp="1"/>
          </p:cNvSpPr>
          <p:nvPr>
            <p:ph type="body" sz="quarter" idx="11"/>
          </p:nvPr>
        </p:nvSpPr>
        <p:spPr>
          <a:xfrm>
            <a:off x="510656" y="1349482"/>
            <a:ext cx="10949823" cy="3627438"/>
          </a:xfrm>
        </p:spPr>
        <p:txBody>
          <a:bodyPr/>
          <a:lstStyle/>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What does the expansion project consist of?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What is the timeline for the expansion?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How many residences are in the expansion?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What are the square footage ranges?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What are the price ranges?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How does one reserve a residence?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How much is the deposit?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How long do I have to submit my deposit?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What forms of payment do you take for Reservation Deposits?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Is my reservation deposit refundable?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How will I receive updates?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Can I select design features for my residence?</a:t>
            </a:r>
            <a:endParaRPr lang="en-US" sz="1600" b="1" dirty="0">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Is my Entrance Fee locked in?</a:t>
            </a:r>
            <a:endParaRPr lang="en-US" sz="1600" b="1" dirty="0">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effectLst/>
                <a:latin typeface="Calibri Light" panose="020F0302020204030204" pitchFamily="34" charset="0"/>
                <a:ea typeface="Times New Roman" panose="02020603050405020304" pitchFamily="18" charset="0"/>
                <a:cs typeface="Times New Roman" panose="02020603050405020304" pitchFamily="18" charset="0"/>
              </a:rPr>
              <a:t>What about monthly service fees?</a:t>
            </a:r>
            <a:endParaRPr lang="en-US" sz="1600" b="1" dirty="0">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How long do I have to move in after the expansion opens?</a:t>
            </a:r>
          </a:p>
          <a:p>
            <a:pPr marL="342900" indent="-342900">
              <a:spcBef>
                <a:spcPts val="0"/>
              </a:spcBef>
              <a:spcAft>
                <a:spcPts val="0"/>
              </a:spcAft>
              <a:buSzPts val="1000"/>
              <a:buFont typeface="Symbol" panose="05050102010706020507" pitchFamily="18" charset="2"/>
              <a:buChar char=""/>
              <a:tabLst>
                <a:tab pos="457200" algn="l"/>
              </a:tabLst>
            </a:pPr>
            <a:r>
              <a:rPr lang="en-US" sz="1600" b="1" dirty="0">
                <a:solidFill>
                  <a:srgbClr val="FF0000"/>
                </a:solidFill>
                <a:latin typeface="Calibri Light" panose="020F0302020204030204" pitchFamily="34" charset="0"/>
                <a:cs typeface="Times New Roman" panose="02020603050405020304" pitchFamily="18" charset="0"/>
              </a:rPr>
              <a:t>What if I am unable to make my residence selection appointment time and date? </a:t>
            </a: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Will the new residences have the same monthly service package as the existing campus?</a:t>
            </a:r>
            <a:endParaRPr lang="en-US" sz="1600" b="1" dirty="0">
              <a:solidFill>
                <a:srgbClr val="FF0000"/>
              </a:solidFill>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Can I remain on the Wait List for existing campus homes if I deposit on an expansion residence?</a:t>
            </a:r>
            <a:endParaRPr lang="en-US" sz="1600" b="1" dirty="0">
              <a:solidFill>
                <a:srgbClr val="FF0000"/>
              </a:solidFill>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How is priority determined for expansion residences?</a:t>
            </a:r>
          </a:p>
          <a:p>
            <a:pPr marL="342900" indent="-342900">
              <a:spcBef>
                <a:spcPts val="0"/>
              </a:spcBef>
              <a:spcAft>
                <a:spcPts val="0"/>
              </a:spcAft>
              <a:buSzPts val="1000"/>
              <a:buFont typeface="Symbol" panose="05050102010706020507" pitchFamily="18" charset="2"/>
              <a:buChar char=""/>
              <a:tabLst>
                <a:tab pos="457200" algn="l"/>
              </a:tabLst>
            </a:pPr>
            <a:r>
              <a:rPr lang="en-US" sz="1600" b="1" dirty="0">
                <a:solidFill>
                  <a:srgbClr val="FF0000"/>
                </a:solidFill>
                <a:latin typeface="Calibri Light" panose="020F0302020204030204" pitchFamily="34" charset="0"/>
                <a:ea typeface="Times New Roman" panose="02020603050405020304" pitchFamily="18" charset="0"/>
                <a:cs typeface="Times New Roman" panose="02020603050405020304" pitchFamily="18" charset="0"/>
              </a:rPr>
              <a:t>Will the expansion be “pet friendly”?</a:t>
            </a:r>
          </a:p>
          <a:p>
            <a:pPr marL="0" indent="0">
              <a:spcBef>
                <a:spcPts val="0"/>
              </a:spcBef>
              <a:spcAft>
                <a:spcPts val="0"/>
              </a:spcAft>
              <a:buSzPts val="1000"/>
              <a:buNone/>
              <a:tabLst>
                <a:tab pos="457200" algn="l"/>
              </a:tabLst>
            </a:pPr>
            <a:endParaRPr lang="en-US" sz="1600" dirty="0">
              <a:latin typeface="Calibri Light" panose="020F03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SzPts val="1000"/>
              <a:buNone/>
              <a:tabLst>
                <a:tab pos="457200" algn="l"/>
              </a:tabLst>
            </a:pPr>
            <a:r>
              <a:rPr lang="en-US" sz="1600" dirty="0">
                <a:effectLst/>
                <a:latin typeface="Calibri Light" panose="020F0302020204030204" pitchFamily="34" charset="0"/>
                <a:ea typeface="Calibri" panose="020F0502020204030204" pitchFamily="34" charset="0"/>
                <a:cs typeface="Times New Roman" panose="02020603050405020304" pitchFamily="18" charset="0"/>
              </a:rPr>
              <a:t>The Saratoga Retirement Community FAQs are as of 6/25/2025 and </a:t>
            </a:r>
          </a:p>
          <a:p>
            <a:pPr marL="0" indent="0">
              <a:spcBef>
                <a:spcPts val="0"/>
              </a:spcBef>
              <a:spcAft>
                <a:spcPts val="0"/>
              </a:spcAft>
              <a:buSzPts val="1000"/>
              <a:buNone/>
              <a:tabLst>
                <a:tab pos="457200" algn="l"/>
              </a:tabLst>
            </a:pPr>
            <a:r>
              <a:rPr lang="en-US" sz="1600" dirty="0">
                <a:effectLst/>
                <a:latin typeface="Calibri Light" panose="020F0302020204030204" pitchFamily="34" charset="0"/>
                <a:ea typeface="Calibri" panose="020F0502020204030204" pitchFamily="34" charset="0"/>
                <a:cs typeface="Times New Roman" panose="02020603050405020304" pitchFamily="18" charset="0"/>
              </a:rPr>
              <a:t>subject to change and will be updated as needed. Please see a Saratoga </a:t>
            </a:r>
          </a:p>
          <a:p>
            <a:pPr marL="0" indent="0">
              <a:spcBef>
                <a:spcPts val="0"/>
              </a:spcBef>
              <a:spcAft>
                <a:spcPts val="0"/>
              </a:spcAft>
              <a:buSzPts val="1000"/>
              <a:buNone/>
              <a:tabLst>
                <a:tab pos="457200" algn="l"/>
              </a:tabLst>
            </a:pPr>
            <a:r>
              <a:rPr lang="en-US" sz="1600" dirty="0">
                <a:effectLst/>
                <a:latin typeface="Calibri Light" panose="020F0302020204030204" pitchFamily="34" charset="0"/>
                <a:ea typeface="Calibri" panose="020F0502020204030204" pitchFamily="34" charset="0"/>
                <a:cs typeface="Times New Roman" panose="02020603050405020304" pitchFamily="18" charset="0"/>
              </a:rPr>
              <a:t>Retirement Community representative for any questions or concerns.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endParaRPr lang="en-US" sz="1600" u="sng" dirty="0">
              <a:solidFill>
                <a:srgbClr val="0563C1"/>
              </a:solidFill>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0A20F38-F27B-4144-A500-DDC32E45D4B0}"/>
              </a:ext>
            </a:extLst>
          </p:cNvPr>
          <p:cNvSpPr txBox="1"/>
          <p:nvPr/>
        </p:nvSpPr>
        <p:spPr>
          <a:xfrm>
            <a:off x="8934971" y="1910994"/>
            <a:ext cx="3150863" cy="923330"/>
          </a:xfrm>
          <a:prstGeom prst="rect">
            <a:avLst/>
          </a:prstGeom>
          <a:noFill/>
        </p:spPr>
        <p:txBody>
          <a:bodyPr wrap="squar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555940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CF4E4E-9F08-476E-8AAE-9565F84D770E}"/>
              </a:ext>
            </a:extLst>
          </p:cNvPr>
          <p:cNvSpPr>
            <a:spLocks noGrp="1"/>
          </p:cNvSpPr>
          <p:nvPr>
            <p:ph type="body" sz="quarter" idx="10"/>
          </p:nvPr>
        </p:nvSpPr>
        <p:spPr>
          <a:xfrm>
            <a:off x="486526" y="1416157"/>
            <a:ext cx="11786754" cy="717550"/>
          </a:xfrm>
        </p:spPr>
        <p:txBody>
          <a:bodyPr/>
          <a:lstStyle/>
          <a:p>
            <a:r>
              <a:rPr lang="en-US" sz="3700" dirty="0"/>
              <a:t>How long do I have to move in after the expansion opens?</a:t>
            </a:r>
          </a:p>
          <a:p>
            <a:endParaRPr lang="en-US" sz="3700" dirty="0"/>
          </a:p>
        </p:txBody>
      </p:sp>
      <p:sp>
        <p:nvSpPr>
          <p:cNvPr id="3" name="Text Placeholder 2">
            <a:extLst>
              <a:ext uri="{FF2B5EF4-FFF2-40B4-BE49-F238E27FC236}">
                <a16:creationId xmlns:a16="http://schemas.microsoft.com/office/drawing/2014/main" id="{3529CC05-7908-40B7-BCF1-86CDB2AFA62C}"/>
              </a:ext>
            </a:extLst>
          </p:cNvPr>
          <p:cNvSpPr>
            <a:spLocks noGrp="1"/>
          </p:cNvSpPr>
          <p:nvPr>
            <p:ph type="body" sz="quarter" idx="11"/>
          </p:nvPr>
        </p:nvSpPr>
        <p:spPr>
          <a:xfrm>
            <a:off x="842127" y="2976880"/>
            <a:ext cx="10590040" cy="2861100"/>
          </a:xfrm>
        </p:spPr>
        <p:txBody>
          <a:bodyPr/>
          <a:lstStyle/>
          <a:p>
            <a:pPr marL="0" indent="0" algn="ctr">
              <a:buNone/>
            </a:pPr>
            <a:r>
              <a:rPr lang="en-US" sz="3500" dirty="0"/>
              <a:t>Typically, 60 days from the time that depositors are notified that the expansion is ready for occupancy, but we can be flexible. </a:t>
            </a:r>
          </a:p>
        </p:txBody>
      </p:sp>
      <p:sp>
        <p:nvSpPr>
          <p:cNvPr id="4" name="TextBox 3">
            <a:extLst>
              <a:ext uri="{FF2B5EF4-FFF2-40B4-BE49-F238E27FC236}">
                <a16:creationId xmlns:a16="http://schemas.microsoft.com/office/drawing/2014/main" id="{736F7B88-C0CC-4145-822D-4B98511C8533}"/>
              </a:ext>
            </a:extLst>
          </p:cNvPr>
          <p:cNvSpPr txBox="1"/>
          <p:nvPr/>
        </p:nvSpPr>
        <p:spPr>
          <a:xfrm>
            <a:off x="2945137" y="6267236"/>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1704987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73874F-DBC9-4BDD-ABC9-CF8629D02B3C}"/>
              </a:ext>
            </a:extLst>
          </p:cNvPr>
          <p:cNvSpPr>
            <a:spLocks noGrp="1"/>
          </p:cNvSpPr>
          <p:nvPr>
            <p:ph type="body" sz="quarter" idx="10"/>
          </p:nvPr>
        </p:nvSpPr>
        <p:spPr>
          <a:xfrm>
            <a:off x="450332" y="482622"/>
            <a:ext cx="10590040" cy="717550"/>
          </a:xfrm>
        </p:spPr>
        <p:txBody>
          <a:bodyPr/>
          <a:lstStyle/>
          <a:p>
            <a:r>
              <a:rPr lang="en-US" dirty="0"/>
              <a:t>Introductions	</a:t>
            </a:r>
          </a:p>
        </p:txBody>
      </p:sp>
      <p:pic>
        <p:nvPicPr>
          <p:cNvPr id="7" name="Picture 6">
            <a:extLst>
              <a:ext uri="{FF2B5EF4-FFF2-40B4-BE49-F238E27FC236}">
                <a16:creationId xmlns:a16="http://schemas.microsoft.com/office/drawing/2014/main" id="{A1F55C3C-CC2D-463E-A01E-487FEB9A2DE4}"/>
              </a:ext>
            </a:extLst>
          </p:cNvPr>
          <p:cNvPicPr>
            <a:picLocks noChangeAspect="1"/>
          </p:cNvPicPr>
          <p:nvPr/>
        </p:nvPicPr>
        <p:blipFill rotWithShape="1">
          <a:blip r:embed="rId2"/>
          <a:srcRect l="24765" t="44722" r="45078" b="27222"/>
          <a:stretch/>
        </p:blipFill>
        <p:spPr>
          <a:xfrm>
            <a:off x="6096000" y="3810635"/>
            <a:ext cx="3676650" cy="1924050"/>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D9BF402C-ED36-458D-91B5-B507E3A5493A}"/>
              </a:ext>
            </a:extLst>
          </p:cNvPr>
          <p:cNvSpPr/>
          <p:nvPr/>
        </p:nvSpPr>
        <p:spPr>
          <a:xfrm>
            <a:off x="7677150" y="5848985"/>
            <a:ext cx="4352925"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F4A7BB4-F2B9-4612-A9DA-52026C35E61A}"/>
              </a:ext>
            </a:extLst>
          </p:cNvPr>
          <p:cNvPicPr>
            <a:picLocks noChangeAspect="1"/>
          </p:cNvPicPr>
          <p:nvPr/>
        </p:nvPicPr>
        <p:blipFill rotWithShape="1">
          <a:blip r:embed="rId3"/>
          <a:srcRect l="24375" t="48472" r="47500" b="30417"/>
          <a:stretch/>
        </p:blipFill>
        <p:spPr>
          <a:xfrm>
            <a:off x="917536" y="3810635"/>
            <a:ext cx="4556957" cy="1924050"/>
          </a:xfrm>
          <a:prstGeom prst="rect">
            <a:avLst/>
          </a:prstGeom>
          <a:effectLst>
            <a:outerShdw blurRad="50800" dist="38100" dir="2700000" algn="tl" rotWithShape="0">
              <a:prstClr val="black">
                <a:alpha val="40000"/>
              </a:prstClr>
            </a:outerShdw>
          </a:effectLst>
        </p:spPr>
      </p:pic>
      <p:pic>
        <p:nvPicPr>
          <p:cNvPr id="1026" name="Picture 3">
            <a:extLst>
              <a:ext uri="{FF2B5EF4-FFF2-40B4-BE49-F238E27FC236}">
                <a16:creationId xmlns:a16="http://schemas.microsoft.com/office/drawing/2014/main" id="{74C35542-1A01-4E00-AF03-44615E1208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51" t="22602" r="4443" b="11811"/>
          <a:stretch/>
        </p:blipFill>
        <p:spPr bwMode="auto">
          <a:xfrm>
            <a:off x="4009949" y="1200172"/>
            <a:ext cx="3253367" cy="233042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F837EB3-2C67-46E8-B8A8-8B000BEAA5F9}"/>
              </a:ext>
            </a:extLst>
          </p:cNvPr>
          <p:cNvSpPr txBox="1"/>
          <p:nvPr/>
        </p:nvSpPr>
        <p:spPr>
          <a:xfrm>
            <a:off x="2945137" y="6267236"/>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3695382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C18832-41E9-458E-8540-53D58B5305C4}"/>
              </a:ext>
            </a:extLst>
          </p:cNvPr>
          <p:cNvSpPr>
            <a:spLocks noGrp="1"/>
          </p:cNvSpPr>
          <p:nvPr>
            <p:ph type="body" sz="quarter" idx="10"/>
          </p:nvPr>
        </p:nvSpPr>
        <p:spPr>
          <a:xfrm>
            <a:off x="800980" y="1020020"/>
            <a:ext cx="10590040" cy="717550"/>
          </a:xfrm>
        </p:spPr>
        <p:txBody>
          <a:bodyPr/>
          <a:lstStyle/>
          <a:p>
            <a:r>
              <a:rPr lang="en-US" sz="3700" dirty="0"/>
              <a:t>What if I am unable to make my residence selection appointment time and date? </a:t>
            </a:r>
          </a:p>
          <a:p>
            <a:endParaRPr lang="en-US" dirty="0"/>
          </a:p>
        </p:txBody>
      </p:sp>
      <p:sp>
        <p:nvSpPr>
          <p:cNvPr id="3" name="Text Placeholder 2">
            <a:extLst>
              <a:ext uri="{FF2B5EF4-FFF2-40B4-BE49-F238E27FC236}">
                <a16:creationId xmlns:a16="http://schemas.microsoft.com/office/drawing/2014/main" id="{B6AF38E2-E98B-4DF8-BBA7-DB674475C669}"/>
              </a:ext>
            </a:extLst>
          </p:cNvPr>
          <p:cNvSpPr>
            <a:spLocks noGrp="1"/>
          </p:cNvSpPr>
          <p:nvPr>
            <p:ph type="body" sz="quarter" idx="11"/>
          </p:nvPr>
        </p:nvSpPr>
        <p:spPr>
          <a:xfrm>
            <a:off x="800980" y="2441441"/>
            <a:ext cx="10590040" cy="3522663"/>
          </a:xfrm>
        </p:spPr>
        <p:txBody>
          <a:bodyPr/>
          <a:lstStyle/>
          <a:p>
            <a:pPr marL="0" marR="0" lvl="1" indent="0" algn="ctr">
              <a:spcBef>
                <a:spcPts val="1000"/>
              </a:spcBef>
              <a:spcAft>
                <a:spcPts val="1200"/>
              </a:spcAft>
              <a:buSzPts val="1000"/>
              <a:buNone/>
              <a:tabLst>
                <a:tab pos="914400" algn="l"/>
              </a:tabLst>
            </a:pPr>
            <a:r>
              <a:rPr lang="en-US" sz="3200" dirty="0">
                <a:solidFill>
                  <a:srgbClr val="005F9F"/>
                </a:solidFill>
              </a:rPr>
              <a:t>We can offer some flexibility by scheduling phone, Zoom, or other virtual appointments. However, we encourage you to meet with us as soon as possible based on your Wait List date. Please keep in mind that we follow a set sales schedule and will need to do our best to adhere to it. If you are travelling in August or September, please let us know your travel schedule and availability. </a:t>
            </a:r>
          </a:p>
          <a:p>
            <a:endParaRPr lang="en-US" sz="3200" dirty="0"/>
          </a:p>
        </p:txBody>
      </p:sp>
      <p:sp>
        <p:nvSpPr>
          <p:cNvPr id="4" name="TextBox 3">
            <a:extLst>
              <a:ext uri="{FF2B5EF4-FFF2-40B4-BE49-F238E27FC236}">
                <a16:creationId xmlns:a16="http://schemas.microsoft.com/office/drawing/2014/main" id="{EC43457E-4D89-4EF0-984B-656BEBDCE262}"/>
              </a:ext>
            </a:extLst>
          </p:cNvPr>
          <p:cNvSpPr txBox="1"/>
          <p:nvPr/>
        </p:nvSpPr>
        <p:spPr>
          <a:xfrm>
            <a:off x="2503348" y="6298643"/>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2761180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CF4E4E-9F08-476E-8AAE-9565F84D770E}"/>
              </a:ext>
            </a:extLst>
          </p:cNvPr>
          <p:cNvSpPr>
            <a:spLocks noGrp="1"/>
          </p:cNvSpPr>
          <p:nvPr>
            <p:ph type="body" sz="quarter" idx="10"/>
          </p:nvPr>
        </p:nvSpPr>
        <p:spPr>
          <a:xfrm>
            <a:off x="486526" y="1416157"/>
            <a:ext cx="11786754" cy="717550"/>
          </a:xfrm>
        </p:spPr>
        <p:txBody>
          <a:bodyPr/>
          <a:lstStyle/>
          <a:p>
            <a:pPr marR="0" lvl="0" algn="ctr">
              <a:spcAft>
                <a:spcPts val="0"/>
              </a:spcAft>
              <a:buSzPts val="1000"/>
              <a:tabLst>
                <a:tab pos="457200" algn="l"/>
              </a:tabLst>
            </a:pPr>
            <a:r>
              <a:rPr lang="en-US" sz="3700" dirty="0"/>
              <a:t>Will the new residences have the same service package as the existing campus?</a:t>
            </a:r>
          </a:p>
          <a:p>
            <a:endParaRPr lang="en-US" sz="3700" dirty="0"/>
          </a:p>
        </p:txBody>
      </p:sp>
      <p:sp>
        <p:nvSpPr>
          <p:cNvPr id="3" name="Text Placeholder 2">
            <a:extLst>
              <a:ext uri="{FF2B5EF4-FFF2-40B4-BE49-F238E27FC236}">
                <a16:creationId xmlns:a16="http://schemas.microsoft.com/office/drawing/2014/main" id="{3529CC05-7908-40B7-BCF1-86CDB2AFA62C}"/>
              </a:ext>
            </a:extLst>
          </p:cNvPr>
          <p:cNvSpPr>
            <a:spLocks noGrp="1"/>
          </p:cNvSpPr>
          <p:nvPr>
            <p:ph type="body" sz="quarter" idx="11"/>
          </p:nvPr>
        </p:nvSpPr>
        <p:spPr>
          <a:xfrm>
            <a:off x="842127" y="2976880"/>
            <a:ext cx="10590040" cy="2861100"/>
          </a:xfrm>
        </p:spPr>
        <p:txBody>
          <a:bodyPr/>
          <a:lstStyle/>
          <a:p>
            <a:pPr marL="0" indent="0" algn="ctr">
              <a:buNone/>
            </a:pPr>
            <a:r>
              <a:rPr lang="en-US" sz="3500" dirty="0"/>
              <a:t>Yes. The expansion will have the same amenities and services package as the existing campus (meals, housekeeping, wellness programs, social activities, much more)</a:t>
            </a:r>
          </a:p>
        </p:txBody>
      </p:sp>
      <p:sp>
        <p:nvSpPr>
          <p:cNvPr id="4" name="TextBox 3">
            <a:extLst>
              <a:ext uri="{FF2B5EF4-FFF2-40B4-BE49-F238E27FC236}">
                <a16:creationId xmlns:a16="http://schemas.microsoft.com/office/drawing/2014/main" id="{640E029A-2C74-4F8F-B073-17789030E056}"/>
              </a:ext>
            </a:extLst>
          </p:cNvPr>
          <p:cNvSpPr txBox="1"/>
          <p:nvPr/>
        </p:nvSpPr>
        <p:spPr>
          <a:xfrm>
            <a:off x="2380059" y="6311821"/>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2394923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CF4E4E-9F08-476E-8AAE-9565F84D770E}"/>
              </a:ext>
            </a:extLst>
          </p:cNvPr>
          <p:cNvSpPr>
            <a:spLocks noGrp="1"/>
          </p:cNvSpPr>
          <p:nvPr>
            <p:ph type="body" sz="quarter" idx="10"/>
          </p:nvPr>
        </p:nvSpPr>
        <p:spPr>
          <a:xfrm>
            <a:off x="105546" y="1352362"/>
            <a:ext cx="11786754" cy="717550"/>
          </a:xfrm>
        </p:spPr>
        <p:txBody>
          <a:bodyPr/>
          <a:lstStyle/>
          <a:p>
            <a:pPr algn="ctr">
              <a:buSzPts val="1000"/>
              <a:tabLst>
                <a:tab pos="457200" algn="l"/>
              </a:tabLst>
            </a:pPr>
            <a:r>
              <a:rPr lang="en-US" sz="3700" dirty="0"/>
              <a:t>Can I remain on the Wait List for existing campus residences if I deposit on an expansion residence?</a:t>
            </a:r>
          </a:p>
          <a:p>
            <a:endParaRPr lang="en-US" sz="3700" dirty="0"/>
          </a:p>
        </p:txBody>
      </p:sp>
      <p:sp>
        <p:nvSpPr>
          <p:cNvPr id="3" name="Text Placeholder 2">
            <a:extLst>
              <a:ext uri="{FF2B5EF4-FFF2-40B4-BE49-F238E27FC236}">
                <a16:creationId xmlns:a16="http://schemas.microsoft.com/office/drawing/2014/main" id="{3529CC05-7908-40B7-BCF1-86CDB2AFA62C}"/>
              </a:ext>
            </a:extLst>
          </p:cNvPr>
          <p:cNvSpPr>
            <a:spLocks noGrp="1"/>
          </p:cNvSpPr>
          <p:nvPr>
            <p:ph type="body" sz="quarter" idx="11"/>
          </p:nvPr>
        </p:nvSpPr>
        <p:spPr>
          <a:xfrm>
            <a:off x="842127" y="2976880"/>
            <a:ext cx="10590040" cy="2861100"/>
          </a:xfrm>
        </p:spPr>
        <p:txBody>
          <a:bodyPr/>
          <a:lstStyle/>
          <a:p>
            <a:pPr marL="0" indent="0" algn="ctr">
              <a:buNone/>
            </a:pPr>
            <a:r>
              <a:rPr lang="en-US" sz="3500" dirty="0"/>
              <a:t>Yes. You can remain on the existing campus Waiting List while the expansion is underway. We’d enjoy having a conversation with you about your residence preferences and priorities. </a:t>
            </a:r>
          </a:p>
        </p:txBody>
      </p:sp>
      <p:sp>
        <p:nvSpPr>
          <p:cNvPr id="4" name="TextBox 3">
            <a:extLst>
              <a:ext uri="{FF2B5EF4-FFF2-40B4-BE49-F238E27FC236}">
                <a16:creationId xmlns:a16="http://schemas.microsoft.com/office/drawing/2014/main" id="{22F725CD-5AC6-4703-95F9-DD8D303CED9A}"/>
              </a:ext>
            </a:extLst>
          </p:cNvPr>
          <p:cNvSpPr txBox="1"/>
          <p:nvPr/>
        </p:nvSpPr>
        <p:spPr>
          <a:xfrm>
            <a:off x="2945137" y="6267236"/>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2978698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CF4E4E-9F08-476E-8AAE-9565F84D770E}"/>
              </a:ext>
            </a:extLst>
          </p:cNvPr>
          <p:cNvSpPr>
            <a:spLocks noGrp="1"/>
          </p:cNvSpPr>
          <p:nvPr>
            <p:ph type="body" sz="quarter" idx="10"/>
          </p:nvPr>
        </p:nvSpPr>
        <p:spPr>
          <a:xfrm>
            <a:off x="486526" y="1416157"/>
            <a:ext cx="11786754" cy="717550"/>
          </a:xfrm>
        </p:spPr>
        <p:txBody>
          <a:bodyPr/>
          <a:lstStyle/>
          <a:p>
            <a:pPr algn="ctr">
              <a:spcAft>
                <a:spcPts val="0"/>
              </a:spcAft>
              <a:buSzPts val="1000"/>
              <a:tabLst>
                <a:tab pos="457200" algn="l"/>
              </a:tabLst>
            </a:pPr>
            <a:r>
              <a:rPr lang="en-US" dirty="0"/>
              <a:t>Will the expansion be “pet friendly”?</a:t>
            </a:r>
          </a:p>
          <a:p>
            <a:endParaRPr lang="en-US" dirty="0"/>
          </a:p>
        </p:txBody>
      </p:sp>
      <p:sp>
        <p:nvSpPr>
          <p:cNvPr id="3" name="Text Placeholder 2">
            <a:extLst>
              <a:ext uri="{FF2B5EF4-FFF2-40B4-BE49-F238E27FC236}">
                <a16:creationId xmlns:a16="http://schemas.microsoft.com/office/drawing/2014/main" id="{3529CC05-7908-40B7-BCF1-86CDB2AFA62C}"/>
              </a:ext>
            </a:extLst>
          </p:cNvPr>
          <p:cNvSpPr>
            <a:spLocks noGrp="1"/>
          </p:cNvSpPr>
          <p:nvPr>
            <p:ph type="body" sz="quarter" idx="11"/>
          </p:nvPr>
        </p:nvSpPr>
        <p:spPr>
          <a:xfrm>
            <a:off x="842127" y="2976880"/>
            <a:ext cx="10590040" cy="2861100"/>
          </a:xfrm>
        </p:spPr>
        <p:txBody>
          <a:bodyPr/>
          <a:lstStyle/>
          <a:p>
            <a:pPr marL="0" indent="0" algn="ctr">
              <a:buNone/>
            </a:pPr>
            <a:r>
              <a:rPr lang="en-US" sz="3500" dirty="0"/>
              <a:t>Yes. We say that we’ll be “pet friendly to friendly pets”. There is a pet policy and strict rules to abide by, but we are happy to invite your pets to live with us.</a:t>
            </a:r>
          </a:p>
        </p:txBody>
      </p:sp>
      <p:sp>
        <p:nvSpPr>
          <p:cNvPr id="4" name="TextBox 3">
            <a:extLst>
              <a:ext uri="{FF2B5EF4-FFF2-40B4-BE49-F238E27FC236}">
                <a16:creationId xmlns:a16="http://schemas.microsoft.com/office/drawing/2014/main" id="{DAA938C6-E1CB-464A-B7F7-E0349A660E8C}"/>
              </a:ext>
            </a:extLst>
          </p:cNvPr>
          <p:cNvSpPr txBox="1"/>
          <p:nvPr/>
        </p:nvSpPr>
        <p:spPr>
          <a:xfrm>
            <a:off x="2123205" y="6195317"/>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1259275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D55BB5-3C0A-43E5-A6D7-1E3CA5086817}"/>
              </a:ext>
            </a:extLst>
          </p:cNvPr>
          <p:cNvSpPr>
            <a:spLocks noGrp="1"/>
          </p:cNvSpPr>
          <p:nvPr>
            <p:ph type="body" sz="quarter" idx="10"/>
          </p:nvPr>
        </p:nvSpPr>
        <p:spPr>
          <a:xfrm>
            <a:off x="518277" y="657967"/>
            <a:ext cx="10590040" cy="717550"/>
          </a:xfrm>
        </p:spPr>
        <p:txBody>
          <a:bodyPr/>
          <a:lstStyle/>
          <a:p>
            <a:r>
              <a:rPr lang="en-US" dirty="0"/>
              <a:t>SRC Wait List Member Resource Hub</a:t>
            </a:r>
          </a:p>
          <a:p>
            <a:r>
              <a:rPr lang="en-US" sz="2700" dirty="0">
                <a:solidFill>
                  <a:srgbClr val="FFD03B"/>
                </a:solidFill>
              </a:rPr>
              <a:t>FAQs, Renderings, Floor Plans and More</a:t>
            </a:r>
          </a:p>
        </p:txBody>
      </p:sp>
      <p:pic>
        <p:nvPicPr>
          <p:cNvPr id="4" name="Picture 3">
            <a:extLst>
              <a:ext uri="{FF2B5EF4-FFF2-40B4-BE49-F238E27FC236}">
                <a16:creationId xmlns:a16="http://schemas.microsoft.com/office/drawing/2014/main" id="{B99A83BB-A44B-4A46-A0CB-5155740B552A}"/>
              </a:ext>
            </a:extLst>
          </p:cNvPr>
          <p:cNvPicPr>
            <a:picLocks noChangeAspect="1"/>
          </p:cNvPicPr>
          <p:nvPr/>
        </p:nvPicPr>
        <p:blipFill rotWithShape="1">
          <a:blip r:embed="rId2"/>
          <a:srcRect t="15833" b="13390"/>
          <a:stretch/>
        </p:blipFill>
        <p:spPr>
          <a:xfrm>
            <a:off x="711316" y="2031093"/>
            <a:ext cx="11358764" cy="4522107"/>
          </a:xfrm>
          <a:prstGeom prst="rect">
            <a:avLst/>
          </a:prstGeom>
          <a:ln>
            <a:solidFill>
              <a:srgbClr val="005F9E"/>
            </a:solidFill>
          </a:ln>
          <a:effectLst>
            <a:outerShdw blurRad="50800" dist="38100" dir="8100000" algn="tr" rotWithShape="0">
              <a:prstClr val="black">
                <a:alpha val="40000"/>
              </a:prstClr>
            </a:outerShdw>
          </a:effectLst>
        </p:spPr>
      </p:pic>
      <p:sp>
        <p:nvSpPr>
          <p:cNvPr id="5" name="TextBox 4">
            <a:extLst>
              <a:ext uri="{FF2B5EF4-FFF2-40B4-BE49-F238E27FC236}">
                <a16:creationId xmlns:a16="http://schemas.microsoft.com/office/drawing/2014/main" id="{B8A386B3-BC96-4105-A962-79A72330A888}"/>
              </a:ext>
            </a:extLst>
          </p:cNvPr>
          <p:cNvSpPr txBox="1"/>
          <p:nvPr/>
        </p:nvSpPr>
        <p:spPr>
          <a:xfrm>
            <a:off x="2945137" y="6488668"/>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680450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B9E20B-D776-407C-9569-F064E35E7F36}"/>
              </a:ext>
            </a:extLst>
          </p:cNvPr>
          <p:cNvSpPr>
            <a:spLocks noGrp="1"/>
          </p:cNvSpPr>
          <p:nvPr>
            <p:ph type="body" sz="quarter" idx="10"/>
          </p:nvPr>
        </p:nvSpPr>
        <p:spPr>
          <a:xfrm>
            <a:off x="423027" y="309455"/>
            <a:ext cx="10590040" cy="717550"/>
          </a:xfrm>
        </p:spPr>
        <p:txBody>
          <a:bodyPr/>
          <a:lstStyle/>
          <a:p>
            <a:r>
              <a:rPr lang="en-US" sz="4000" dirty="0"/>
              <a:t>Next Steps for you!</a:t>
            </a:r>
          </a:p>
        </p:txBody>
      </p:sp>
      <p:sp>
        <p:nvSpPr>
          <p:cNvPr id="3" name="Text Placeholder 2">
            <a:extLst>
              <a:ext uri="{FF2B5EF4-FFF2-40B4-BE49-F238E27FC236}">
                <a16:creationId xmlns:a16="http://schemas.microsoft.com/office/drawing/2014/main" id="{0E66A498-4596-42E4-9B02-CBB948FF57CD}"/>
              </a:ext>
            </a:extLst>
          </p:cNvPr>
          <p:cNvSpPr>
            <a:spLocks noGrp="1"/>
          </p:cNvSpPr>
          <p:nvPr>
            <p:ph type="body" sz="quarter" idx="11"/>
          </p:nvPr>
        </p:nvSpPr>
        <p:spPr>
          <a:xfrm>
            <a:off x="423027" y="1667668"/>
            <a:ext cx="10590040" cy="3522663"/>
          </a:xfrm>
        </p:spPr>
        <p:txBody>
          <a:bodyPr/>
          <a:lstStyle/>
          <a:p>
            <a:pPr marL="0" indent="0">
              <a:buNone/>
            </a:pPr>
            <a:r>
              <a:rPr lang="en-US" sz="2200" b="1" dirty="0"/>
              <a:t>✓ Consider the expansion!</a:t>
            </a:r>
          </a:p>
          <a:p>
            <a:pPr marL="0" indent="0">
              <a:buNone/>
            </a:pPr>
            <a:r>
              <a:rPr lang="en-US" sz="2200" b="1" dirty="0"/>
              <a:t>✓ You’ll receive a link to the SRC Expansion Resource Hub tomorrow morning</a:t>
            </a:r>
          </a:p>
          <a:p>
            <a:pPr marL="0" indent="0">
              <a:buNone/>
            </a:pPr>
            <a:r>
              <a:rPr lang="en-US" sz="2200" b="1" dirty="0"/>
              <a:t>✓ Expansion Survey – please complete</a:t>
            </a:r>
          </a:p>
          <a:p>
            <a:pPr marL="0" indent="0">
              <a:buNone/>
            </a:pPr>
            <a:r>
              <a:rPr lang="en-US" sz="2200" dirty="0"/>
              <a:t>The survey will ask, “Based on what you know now…”</a:t>
            </a:r>
          </a:p>
          <a:p>
            <a:pPr marL="742950" lvl="1" indent="-285750">
              <a:buFont typeface="Arial" panose="020B0604020202020204" pitchFamily="34" charset="0"/>
              <a:buChar char="•"/>
            </a:pPr>
            <a:r>
              <a:rPr lang="en-US" sz="2200" dirty="0"/>
              <a:t>Are you interested in the expansion?</a:t>
            </a:r>
          </a:p>
          <a:p>
            <a:pPr marL="742950" lvl="1" indent="-285750">
              <a:buFont typeface="Arial" panose="020B0604020202020204" pitchFamily="34" charset="0"/>
              <a:buChar char="•"/>
            </a:pPr>
            <a:r>
              <a:rPr lang="en-US" sz="2200" dirty="0"/>
              <a:t>Are you interested in the original campus and not the expansion?</a:t>
            </a:r>
          </a:p>
          <a:p>
            <a:pPr marL="742950" lvl="1" indent="-285750">
              <a:buFont typeface="Arial" panose="020B0604020202020204" pitchFamily="34" charset="0"/>
              <a:buChar char="•"/>
            </a:pPr>
            <a:r>
              <a:rPr lang="en-US" sz="2200" dirty="0"/>
              <a:t>Are you uncertain, and if so, why?</a:t>
            </a:r>
          </a:p>
          <a:p>
            <a:pPr marL="0" indent="0">
              <a:buNone/>
            </a:pPr>
            <a:r>
              <a:rPr lang="en-US" sz="2200" b="1" dirty="0"/>
              <a:t>✓ Schedule your selection appointment (Beginning Monday, August 4th)</a:t>
            </a:r>
          </a:p>
          <a:p>
            <a:pPr marL="0" indent="0">
              <a:buNone/>
            </a:pPr>
            <a:r>
              <a:rPr lang="en-US" sz="2200" b="1" dirty="0"/>
              <a:t>✓ Select a residence</a:t>
            </a:r>
            <a:endParaRPr lang="en-US" sz="2200" dirty="0"/>
          </a:p>
          <a:p>
            <a:pPr marL="457200" indent="-457200">
              <a:buFont typeface="+mj-lt"/>
              <a:buAutoNum type="arabicPeriod"/>
            </a:pPr>
            <a:endParaRPr lang="en-US" sz="2200" dirty="0"/>
          </a:p>
        </p:txBody>
      </p:sp>
      <p:sp>
        <p:nvSpPr>
          <p:cNvPr id="4" name="TextBox 3">
            <a:extLst>
              <a:ext uri="{FF2B5EF4-FFF2-40B4-BE49-F238E27FC236}">
                <a16:creationId xmlns:a16="http://schemas.microsoft.com/office/drawing/2014/main" id="{6433FF28-4390-4BF9-A94B-AEEE8804F64B}"/>
              </a:ext>
            </a:extLst>
          </p:cNvPr>
          <p:cNvSpPr txBox="1"/>
          <p:nvPr/>
        </p:nvSpPr>
        <p:spPr>
          <a:xfrm>
            <a:off x="2945137" y="6267236"/>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3770953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2689A6-63FE-435E-A818-A5D5F9FBDC29}"/>
              </a:ext>
            </a:extLst>
          </p:cNvPr>
          <p:cNvSpPr>
            <a:spLocks noGrp="1"/>
          </p:cNvSpPr>
          <p:nvPr>
            <p:ph type="body" sz="quarter" idx="10"/>
          </p:nvPr>
        </p:nvSpPr>
        <p:spPr>
          <a:xfrm>
            <a:off x="717071" y="772704"/>
            <a:ext cx="10590040" cy="717550"/>
          </a:xfrm>
        </p:spPr>
        <p:txBody>
          <a:bodyPr/>
          <a:lstStyle/>
          <a:p>
            <a:pPr algn="ctr"/>
            <a:r>
              <a:rPr lang="en-US" dirty="0"/>
              <a:t>Thank you for attending! </a:t>
            </a:r>
          </a:p>
        </p:txBody>
      </p:sp>
      <p:pic>
        <p:nvPicPr>
          <p:cNvPr id="3" name="Picture 2">
            <a:extLst>
              <a:ext uri="{FF2B5EF4-FFF2-40B4-BE49-F238E27FC236}">
                <a16:creationId xmlns:a16="http://schemas.microsoft.com/office/drawing/2014/main" id="{720ADAAA-3ED7-4CBD-86A5-237DC3DB7C49}"/>
              </a:ext>
            </a:extLst>
          </p:cNvPr>
          <p:cNvPicPr>
            <a:picLocks noChangeAspect="1"/>
          </p:cNvPicPr>
          <p:nvPr/>
        </p:nvPicPr>
        <p:blipFill rotWithShape="1">
          <a:blip r:embed="rId2"/>
          <a:srcRect l="17266" t="46528" r="35313" b="11945"/>
          <a:stretch/>
        </p:blipFill>
        <p:spPr>
          <a:xfrm>
            <a:off x="1808127" y="1490254"/>
            <a:ext cx="8239762" cy="4058795"/>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7E49C253-AA62-4374-B474-819CA87C8FA2}"/>
              </a:ext>
            </a:extLst>
          </p:cNvPr>
          <p:cNvSpPr txBox="1"/>
          <p:nvPr/>
        </p:nvSpPr>
        <p:spPr>
          <a:xfrm>
            <a:off x="2945137" y="6267236"/>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4095477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FADEF50-AEB5-4B48-87D9-3B18063097D4}"/>
              </a:ext>
            </a:extLst>
          </p:cNvPr>
          <p:cNvSpPr>
            <a:spLocks noGrp="1"/>
          </p:cNvSpPr>
          <p:nvPr>
            <p:ph type="body" sz="quarter" idx="10"/>
          </p:nvPr>
        </p:nvSpPr>
        <p:spPr>
          <a:xfrm>
            <a:off x="461127" y="661245"/>
            <a:ext cx="10590040" cy="717550"/>
          </a:xfrm>
        </p:spPr>
        <p:txBody>
          <a:bodyPr/>
          <a:lstStyle/>
          <a:p>
            <a:r>
              <a:rPr lang="en-US" dirty="0"/>
              <a:t>Welcome! Today’s Agenda:  </a:t>
            </a:r>
          </a:p>
        </p:txBody>
      </p:sp>
      <p:sp>
        <p:nvSpPr>
          <p:cNvPr id="5" name="Text Placeholder 4">
            <a:extLst>
              <a:ext uri="{FF2B5EF4-FFF2-40B4-BE49-F238E27FC236}">
                <a16:creationId xmlns:a16="http://schemas.microsoft.com/office/drawing/2014/main" id="{02745130-1511-4D71-A2E6-7C5256CD4FCA}"/>
              </a:ext>
            </a:extLst>
          </p:cNvPr>
          <p:cNvSpPr>
            <a:spLocks noGrp="1"/>
          </p:cNvSpPr>
          <p:nvPr>
            <p:ph type="body" sz="quarter" idx="11"/>
          </p:nvPr>
        </p:nvSpPr>
        <p:spPr>
          <a:xfrm>
            <a:off x="572887" y="2015597"/>
            <a:ext cx="10590040" cy="3522663"/>
          </a:xfrm>
        </p:spPr>
        <p:txBody>
          <a:bodyPr/>
          <a:lstStyle/>
          <a:p>
            <a:pPr>
              <a:buFont typeface="Wingdings" panose="05000000000000000000" pitchFamily="2" charset="2"/>
              <a:buChar char="ü"/>
            </a:pPr>
            <a:r>
              <a:rPr lang="en-US" sz="3000" dirty="0"/>
              <a:t>Welcome and introductions</a:t>
            </a:r>
          </a:p>
          <a:p>
            <a:pPr>
              <a:buFont typeface="Wingdings" panose="05000000000000000000" pitchFamily="2" charset="2"/>
              <a:buChar char="ü"/>
            </a:pPr>
            <a:r>
              <a:rPr lang="en-US" sz="3000" dirty="0"/>
              <a:t>Project Overview: Renderings, Site Map and Floor Plans</a:t>
            </a:r>
          </a:p>
          <a:p>
            <a:pPr>
              <a:buFont typeface="Wingdings" panose="05000000000000000000" pitchFamily="2" charset="2"/>
              <a:buChar char="ü"/>
            </a:pPr>
            <a:r>
              <a:rPr lang="en-US" sz="3000" dirty="0"/>
              <a:t>Project Timeline: pre-sales kick-off, development milestones</a:t>
            </a:r>
          </a:p>
          <a:p>
            <a:pPr>
              <a:buFont typeface="Wingdings" panose="05000000000000000000" pitchFamily="2" charset="2"/>
              <a:buChar char="ü"/>
            </a:pPr>
            <a:r>
              <a:rPr lang="en-US" sz="3000" dirty="0"/>
              <a:t>Tentative fees and other project details</a:t>
            </a:r>
          </a:p>
          <a:p>
            <a:pPr>
              <a:buFont typeface="Wingdings" panose="05000000000000000000" pitchFamily="2" charset="2"/>
              <a:buChar char="ü"/>
            </a:pPr>
            <a:r>
              <a:rPr lang="en-US" sz="3000" dirty="0"/>
              <a:t> Next steps for all of you! </a:t>
            </a:r>
          </a:p>
          <a:p>
            <a:pPr>
              <a:buFont typeface="Wingdings" panose="05000000000000000000" pitchFamily="2" charset="2"/>
              <a:buChar char="ü"/>
            </a:pPr>
            <a:r>
              <a:rPr lang="en-US" sz="3000" dirty="0"/>
              <a:t> Frequently Asked Questions and Answers</a:t>
            </a:r>
          </a:p>
        </p:txBody>
      </p:sp>
      <p:sp>
        <p:nvSpPr>
          <p:cNvPr id="6" name="TextBox 5">
            <a:extLst>
              <a:ext uri="{FF2B5EF4-FFF2-40B4-BE49-F238E27FC236}">
                <a16:creationId xmlns:a16="http://schemas.microsoft.com/office/drawing/2014/main" id="{0BFD05E3-614F-4A98-92EF-DDF4153999FA}"/>
              </a:ext>
            </a:extLst>
          </p:cNvPr>
          <p:cNvSpPr txBox="1"/>
          <p:nvPr/>
        </p:nvSpPr>
        <p:spPr>
          <a:xfrm>
            <a:off x="2945137" y="6267236"/>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2463249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A03A72-6251-4CBA-B07C-CF2E4E425166}"/>
              </a:ext>
            </a:extLst>
          </p:cNvPr>
          <p:cNvSpPr>
            <a:spLocks noGrp="1"/>
          </p:cNvSpPr>
          <p:nvPr>
            <p:ph type="body" sz="quarter" idx="10"/>
          </p:nvPr>
        </p:nvSpPr>
        <p:spPr>
          <a:xfrm>
            <a:off x="461127" y="740517"/>
            <a:ext cx="10590040" cy="717550"/>
          </a:xfrm>
        </p:spPr>
        <p:txBody>
          <a:bodyPr/>
          <a:lstStyle/>
          <a:p>
            <a:r>
              <a:rPr lang="en-US" dirty="0"/>
              <a:t>One </a:t>
            </a:r>
            <a:r>
              <a:rPr lang="en-US" i="1" dirty="0"/>
              <a:t>very</a:t>
            </a:r>
            <a:r>
              <a:rPr lang="en-US" dirty="0"/>
              <a:t> important note…</a:t>
            </a:r>
          </a:p>
        </p:txBody>
      </p:sp>
      <p:sp>
        <p:nvSpPr>
          <p:cNvPr id="5" name="Text Placeholder 4">
            <a:extLst>
              <a:ext uri="{FF2B5EF4-FFF2-40B4-BE49-F238E27FC236}">
                <a16:creationId xmlns:a16="http://schemas.microsoft.com/office/drawing/2014/main" id="{70E5D915-FF8E-4354-B3F7-1F4CCF467E08}"/>
              </a:ext>
            </a:extLst>
          </p:cNvPr>
          <p:cNvSpPr>
            <a:spLocks noGrp="1"/>
          </p:cNvSpPr>
          <p:nvPr>
            <p:ph type="body" sz="quarter" idx="11"/>
          </p:nvPr>
        </p:nvSpPr>
        <p:spPr>
          <a:xfrm>
            <a:off x="800980" y="3060803"/>
            <a:ext cx="10590040" cy="2171597"/>
          </a:xfrm>
        </p:spPr>
        <p:txBody>
          <a:bodyPr/>
          <a:lstStyle/>
          <a:p>
            <a:pPr marL="0" indent="0">
              <a:buNone/>
            </a:pPr>
            <a:r>
              <a:rPr lang="en-US" sz="4500" i="1" dirty="0"/>
              <a:t>All</a:t>
            </a:r>
            <a:r>
              <a:rPr lang="en-US" sz="4500" dirty="0"/>
              <a:t> information shared in the presentation today is tentative and subject to change.</a:t>
            </a:r>
          </a:p>
        </p:txBody>
      </p:sp>
      <p:sp>
        <p:nvSpPr>
          <p:cNvPr id="6" name="TextBox 5">
            <a:extLst>
              <a:ext uri="{FF2B5EF4-FFF2-40B4-BE49-F238E27FC236}">
                <a16:creationId xmlns:a16="http://schemas.microsoft.com/office/drawing/2014/main" id="{AD052FB0-EAA2-4A9F-B7B6-23D27D49F82D}"/>
              </a:ext>
            </a:extLst>
          </p:cNvPr>
          <p:cNvSpPr txBox="1"/>
          <p:nvPr/>
        </p:nvSpPr>
        <p:spPr>
          <a:xfrm>
            <a:off x="2297866" y="6318606"/>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92954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4D3D8F-1EBD-45A5-B073-9E70955A1361}"/>
              </a:ext>
            </a:extLst>
          </p:cNvPr>
          <p:cNvSpPr>
            <a:spLocks noGrp="1"/>
          </p:cNvSpPr>
          <p:nvPr>
            <p:ph type="body" sz="quarter" idx="10"/>
          </p:nvPr>
        </p:nvSpPr>
        <p:spPr>
          <a:xfrm>
            <a:off x="176205" y="436872"/>
            <a:ext cx="10590040" cy="717550"/>
          </a:xfrm>
        </p:spPr>
        <p:txBody>
          <a:bodyPr/>
          <a:lstStyle/>
          <a:p>
            <a:r>
              <a:rPr lang="en-US" sz="2500" dirty="0"/>
              <a:t>Project Overview: Renderings, Site Map and Floor Plans</a:t>
            </a:r>
          </a:p>
        </p:txBody>
      </p:sp>
      <p:sp>
        <p:nvSpPr>
          <p:cNvPr id="3" name="Text Placeholder 2">
            <a:extLst>
              <a:ext uri="{FF2B5EF4-FFF2-40B4-BE49-F238E27FC236}">
                <a16:creationId xmlns:a16="http://schemas.microsoft.com/office/drawing/2014/main" id="{8DC2FBE8-56B5-4D4E-A30D-3C8BA4345814}"/>
              </a:ext>
            </a:extLst>
          </p:cNvPr>
          <p:cNvSpPr>
            <a:spLocks noGrp="1"/>
          </p:cNvSpPr>
          <p:nvPr>
            <p:ph type="body" sz="quarter" idx="11"/>
          </p:nvPr>
        </p:nvSpPr>
        <p:spPr>
          <a:xfrm>
            <a:off x="667777" y="1055444"/>
            <a:ext cx="11076961" cy="3522663"/>
          </a:xfrm>
        </p:spPr>
        <p:txBody>
          <a:bodyPr/>
          <a:lstStyle/>
          <a:p>
            <a:r>
              <a:rPr lang="en-US" sz="2200" dirty="0"/>
              <a:t>Three new apartment buildings with 52 new residences</a:t>
            </a:r>
          </a:p>
          <a:p>
            <a:r>
              <a:rPr lang="en-US" sz="2200" dirty="0"/>
              <a:t>15 unique floor plan styles</a:t>
            </a:r>
          </a:p>
          <a:p>
            <a:pPr lvl="1"/>
            <a:r>
              <a:rPr lang="en-US" sz="2200" dirty="0"/>
              <a:t>Residence square footage ranges from ~1,200 – ~2,000</a:t>
            </a:r>
          </a:p>
          <a:p>
            <a:pPr lvl="1"/>
            <a:r>
              <a:rPr lang="en-US" sz="2200" dirty="0"/>
              <a:t>Residence Styles: </a:t>
            </a:r>
          </a:p>
          <a:p>
            <a:pPr lvl="2"/>
            <a:r>
              <a:rPr lang="en-US" sz="2200" dirty="0"/>
              <a:t>1 Bedroom</a:t>
            </a:r>
          </a:p>
          <a:p>
            <a:pPr lvl="2"/>
            <a:r>
              <a:rPr lang="en-US" sz="2200" dirty="0"/>
              <a:t>1 Bedroom + Den</a:t>
            </a:r>
          </a:p>
          <a:p>
            <a:pPr lvl="2"/>
            <a:r>
              <a:rPr lang="en-US" sz="2200" dirty="0"/>
              <a:t>2 Bedroom</a:t>
            </a:r>
          </a:p>
          <a:p>
            <a:pPr lvl="2"/>
            <a:r>
              <a:rPr lang="en-US" sz="2200" dirty="0"/>
              <a:t>2 Bedroom + Den</a:t>
            </a:r>
          </a:p>
          <a:p>
            <a:pPr lvl="2"/>
            <a:r>
              <a:rPr lang="en-US" sz="2200" dirty="0"/>
              <a:t>Cottage (1) </a:t>
            </a:r>
          </a:p>
          <a:p>
            <a:pPr lvl="1"/>
            <a:r>
              <a:rPr lang="en-US" sz="2200" dirty="0"/>
              <a:t>Features include high-quality finishes, premium flooring, etc.</a:t>
            </a:r>
          </a:p>
          <a:p>
            <a:r>
              <a:rPr lang="en-US" sz="2200" dirty="0"/>
              <a:t>New dining venue and auditorium </a:t>
            </a:r>
          </a:p>
          <a:p>
            <a:r>
              <a:rPr lang="en-US" sz="2200" dirty="0"/>
              <a:t>Sustainable design: </a:t>
            </a:r>
            <a:r>
              <a:rPr lang="en-US" sz="2200" dirty="0" err="1"/>
              <a:t>GreenPoint</a:t>
            </a:r>
            <a:r>
              <a:rPr lang="en-US" sz="2200" dirty="0"/>
              <a:t> Gold Rated </a:t>
            </a:r>
          </a:p>
          <a:p>
            <a:r>
              <a:rPr lang="en-US" sz="2200" dirty="0"/>
              <a:t>Enhanced wellness center</a:t>
            </a:r>
          </a:p>
          <a:p>
            <a:endParaRPr lang="en-US" sz="2200" dirty="0"/>
          </a:p>
        </p:txBody>
      </p:sp>
      <p:sp>
        <p:nvSpPr>
          <p:cNvPr id="4" name="TextBox 3">
            <a:extLst>
              <a:ext uri="{FF2B5EF4-FFF2-40B4-BE49-F238E27FC236}">
                <a16:creationId xmlns:a16="http://schemas.microsoft.com/office/drawing/2014/main" id="{D7B2B484-A16A-4CCE-AF23-494E3F3947B1}"/>
              </a:ext>
            </a:extLst>
          </p:cNvPr>
          <p:cNvSpPr txBox="1"/>
          <p:nvPr/>
        </p:nvSpPr>
        <p:spPr>
          <a:xfrm>
            <a:off x="9547997" y="1481269"/>
            <a:ext cx="2644003" cy="923330"/>
          </a:xfrm>
          <a:prstGeom prst="rect">
            <a:avLst/>
          </a:prstGeom>
          <a:noFill/>
        </p:spPr>
        <p:txBody>
          <a:bodyPr wrap="squar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2757267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B9E20B-D776-407C-9569-F064E35E7F36}"/>
              </a:ext>
            </a:extLst>
          </p:cNvPr>
          <p:cNvSpPr>
            <a:spLocks noGrp="1"/>
          </p:cNvSpPr>
          <p:nvPr>
            <p:ph type="body" sz="quarter" idx="10"/>
          </p:nvPr>
        </p:nvSpPr>
        <p:spPr>
          <a:xfrm>
            <a:off x="430012" y="169545"/>
            <a:ext cx="10590040" cy="717550"/>
          </a:xfrm>
        </p:spPr>
        <p:txBody>
          <a:bodyPr/>
          <a:lstStyle/>
          <a:p>
            <a:r>
              <a:rPr lang="en-US" dirty="0"/>
              <a:t>Site Map and Project Overview </a:t>
            </a:r>
          </a:p>
        </p:txBody>
      </p:sp>
      <p:pic>
        <p:nvPicPr>
          <p:cNvPr id="7" name="Picture 6">
            <a:extLst>
              <a:ext uri="{FF2B5EF4-FFF2-40B4-BE49-F238E27FC236}">
                <a16:creationId xmlns:a16="http://schemas.microsoft.com/office/drawing/2014/main" id="{44CF0ADD-E235-4E31-9636-059D44A5BFAC}"/>
              </a:ext>
            </a:extLst>
          </p:cNvPr>
          <p:cNvPicPr>
            <a:picLocks noChangeAspect="1"/>
          </p:cNvPicPr>
          <p:nvPr/>
        </p:nvPicPr>
        <p:blipFill rotWithShape="1">
          <a:blip r:embed="rId2"/>
          <a:srcRect l="41499" t="16148" r="23250" b="7704"/>
          <a:stretch/>
        </p:blipFill>
        <p:spPr>
          <a:xfrm>
            <a:off x="1889760" y="887095"/>
            <a:ext cx="4795520" cy="5827180"/>
          </a:xfrm>
          <a:prstGeom prst="rect">
            <a:avLst/>
          </a:prstGeom>
        </p:spPr>
      </p:pic>
      <p:pic>
        <p:nvPicPr>
          <p:cNvPr id="9" name="Picture 8">
            <a:extLst>
              <a:ext uri="{FF2B5EF4-FFF2-40B4-BE49-F238E27FC236}">
                <a16:creationId xmlns:a16="http://schemas.microsoft.com/office/drawing/2014/main" id="{6C8D173F-DE71-43FD-8996-5C71942AF694}"/>
              </a:ext>
            </a:extLst>
          </p:cNvPr>
          <p:cNvPicPr>
            <a:picLocks noChangeAspect="1"/>
          </p:cNvPicPr>
          <p:nvPr/>
        </p:nvPicPr>
        <p:blipFill rotWithShape="1">
          <a:blip r:embed="rId3"/>
          <a:srcRect l="41250" t="12935" r="23584" b="9223"/>
          <a:stretch/>
        </p:blipFill>
        <p:spPr>
          <a:xfrm>
            <a:off x="6685280" y="887094"/>
            <a:ext cx="4795519" cy="5970906"/>
          </a:xfrm>
          <a:prstGeom prst="rect">
            <a:avLst/>
          </a:prstGeom>
        </p:spPr>
      </p:pic>
      <p:sp>
        <p:nvSpPr>
          <p:cNvPr id="10" name="Rectangle 9">
            <a:extLst>
              <a:ext uri="{FF2B5EF4-FFF2-40B4-BE49-F238E27FC236}">
                <a16:creationId xmlns:a16="http://schemas.microsoft.com/office/drawing/2014/main" id="{CCEC9975-BCB7-4BBC-8210-1DD49FF67160}"/>
              </a:ext>
            </a:extLst>
          </p:cNvPr>
          <p:cNvSpPr/>
          <p:nvPr/>
        </p:nvSpPr>
        <p:spPr>
          <a:xfrm>
            <a:off x="9956800" y="5974080"/>
            <a:ext cx="1696720" cy="883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86BD42-46DE-45EF-80CF-3EF5231E6846}"/>
              </a:ext>
            </a:extLst>
          </p:cNvPr>
          <p:cNvSpPr/>
          <p:nvPr/>
        </p:nvSpPr>
        <p:spPr>
          <a:xfrm rot="16200000">
            <a:off x="10508748" y="5020814"/>
            <a:ext cx="1696720" cy="1093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9AC34C-6521-4A50-BB27-54B7350AE8FD}"/>
              </a:ext>
            </a:extLst>
          </p:cNvPr>
          <p:cNvSpPr/>
          <p:nvPr/>
        </p:nvSpPr>
        <p:spPr>
          <a:xfrm>
            <a:off x="2438399" y="1696720"/>
            <a:ext cx="782320" cy="1940560"/>
          </a:xfrm>
          <a:prstGeom prst="rect">
            <a:avLst/>
          </a:prstGeom>
          <a:noFill/>
          <a:ln w="857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A4BBF79-06A6-4FA3-A823-BBD1DCD4CE92}"/>
              </a:ext>
            </a:extLst>
          </p:cNvPr>
          <p:cNvSpPr/>
          <p:nvPr/>
        </p:nvSpPr>
        <p:spPr>
          <a:xfrm>
            <a:off x="4287520" y="4511040"/>
            <a:ext cx="1696722" cy="1188720"/>
          </a:xfrm>
          <a:prstGeom prst="rect">
            <a:avLst/>
          </a:prstGeom>
          <a:noFill/>
          <a:ln w="857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776323F-443F-4AD1-B4F1-355A322AD9CB}"/>
              </a:ext>
            </a:extLst>
          </p:cNvPr>
          <p:cNvSpPr/>
          <p:nvPr/>
        </p:nvSpPr>
        <p:spPr>
          <a:xfrm>
            <a:off x="2240279" y="5684100"/>
            <a:ext cx="1447801" cy="1014515"/>
          </a:xfrm>
          <a:prstGeom prst="rect">
            <a:avLst/>
          </a:prstGeom>
          <a:noFill/>
          <a:ln w="857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1B7D26-1D99-476A-AA56-412F794A2A49}"/>
              </a:ext>
            </a:extLst>
          </p:cNvPr>
          <p:cNvSpPr/>
          <p:nvPr/>
        </p:nvSpPr>
        <p:spPr>
          <a:xfrm>
            <a:off x="9193265" y="979170"/>
            <a:ext cx="2287533" cy="717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4">
            <a:extLst>
              <a:ext uri="{FF2B5EF4-FFF2-40B4-BE49-F238E27FC236}">
                <a16:creationId xmlns:a16="http://schemas.microsoft.com/office/drawing/2014/main" id="{EEB1DE71-DC27-46D1-BF59-595610FDA5C9}"/>
              </a:ext>
            </a:extLst>
          </p:cNvPr>
          <p:cNvSpPr txBox="1">
            <a:spLocks/>
          </p:cNvSpPr>
          <p:nvPr/>
        </p:nvSpPr>
        <p:spPr>
          <a:xfrm>
            <a:off x="198360" y="1604645"/>
            <a:ext cx="1965720" cy="1198880"/>
          </a:xfrm>
          <a:prstGeom prst="rect">
            <a:avLst/>
          </a:prstGeo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lang="en-US" sz="2800" kern="1200" dirty="0">
                <a:solidFill>
                  <a:srgbClr val="005F9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US" sz="2200" dirty="0"/>
              <a:t>Oakleaf</a:t>
            </a:r>
          </a:p>
          <a:p>
            <a:pPr marL="0" indent="0" algn="ctr">
              <a:buFont typeface="Arial" panose="020B0604020202020204" pitchFamily="34" charset="0"/>
              <a:buNone/>
            </a:pPr>
            <a:r>
              <a:rPr lang="en-US" sz="2200" dirty="0"/>
              <a:t>(Building C)</a:t>
            </a:r>
          </a:p>
          <a:p>
            <a:pPr marL="0" indent="0" algn="ctr">
              <a:buFont typeface="Arial" panose="020B0604020202020204" pitchFamily="34" charset="0"/>
              <a:buNone/>
            </a:pPr>
            <a:endParaRPr lang="en-US" sz="2200" dirty="0"/>
          </a:p>
        </p:txBody>
      </p:sp>
      <p:sp>
        <p:nvSpPr>
          <p:cNvPr id="18" name="Text Placeholder 4">
            <a:extLst>
              <a:ext uri="{FF2B5EF4-FFF2-40B4-BE49-F238E27FC236}">
                <a16:creationId xmlns:a16="http://schemas.microsoft.com/office/drawing/2014/main" id="{B164A48E-0D01-4F0B-821F-8AA47636E0A1}"/>
              </a:ext>
            </a:extLst>
          </p:cNvPr>
          <p:cNvSpPr txBox="1">
            <a:spLocks/>
          </p:cNvSpPr>
          <p:nvPr/>
        </p:nvSpPr>
        <p:spPr>
          <a:xfrm>
            <a:off x="101838" y="5105402"/>
            <a:ext cx="1965720" cy="1014516"/>
          </a:xfrm>
          <a:prstGeom prst="rect">
            <a:avLst/>
          </a:prstGeo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lang="en-US" sz="2800" kern="1200" dirty="0">
                <a:solidFill>
                  <a:srgbClr val="005F9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US" sz="2200" dirty="0">
                <a:latin typeface="Calibri" panose="020F0502020204030204" pitchFamily="34" charset="0"/>
              </a:rPr>
              <a:t>Sycamore</a:t>
            </a:r>
          </a:p>
          <a:p>
            <a:pPr marL="0" indent="0" algn="ctr">
              <a:buNone/>
            </a:pPr>
            <a:r>
              <a:rPr lang="en-US" sz="2200" dirty="0"/>
              <a:t>(Building D)</a:t>
            </a:r>
          </a:p>
          <a:p>
            <a:pPr marL="0" indent="0" algn="ctr">
              <a:buFont typeface="Arial" panose="020B0604020202020204" pitchFamily="34" charset="0"/>
              <a:buNone/>
            </a:pPr>
            <a:r>
              <a:rPr lang="en-US" sz="2200" dirty="0">
                <a:latin typeface="Calibri" panose="020F0502020204030204" pitchFamily="34" charset="0"/>
              </a:rPr>
              <a:t> </a:t>
            </a:r>
            <a:endParaRPr lang="en-US" sz="2200" dirty="0"/>
          </a:p>
        </p:txBody>
      </p:sp>
      <p:cxnSp>
        <p:nvCxnSpPr>
          <p:cNvPr id="20" name="Connector: Elbow 19">
            <a:extLst>
              <a:ext uri="{FF2B5EF4-FFF2-40B4-BE49-F238E27FC236}">
                <a16:creationId xmlns:a16="http://schemas.microsoft.com/office/drawing/2014/main" id="{3E73A71B-FF17-4A89-A756-A1EBC7437AEB}"/>
              </a:ext>
            </a:extLst>
          </p:cNvPr>
          <p:cNvCxnSpPr>
            <a:cxnSpLocks/>
            <a:stCxn id="17" idx="2"/>
          </p:cNvCxnSpPr>
          <p:nvPr/>
        </p:nvCxnSpPr>
        <p:spPr>
          <a:xfrm rot="16200000" flipH="1">
            <a:off x="1497072" y="2487673"/>
            <a:ext cx="625474" cy="1257178"/>
          </a:xfrm>
          <a:prstGeom prst="bentConnector2">
            <a:avLst/>
          </a:prstGeom>
          <a:ln w="47625">
            <a:tailEnd type="triangle"/>
          </a:ln>
        </p:spPr>
        <p:style>
          <a:lnRef idx="3">
            <a:schemeClr val="accent5"/>
          </a:lnRef>
          <a:fillRef idx="0">
            <a:schemeClr val="accent5"/>
          </a:fillRef>
          <a:effectRef idx="2">
            <a:schemeClr val="accent5"/>
          </a:effectRef>
          <a:fontRef idx="minor">
            <a:schemeClr val="tx1"/>
          </a:fontRef>
        </p:style>
      </p:cxnSp>
      <p:cxnSp>
        <p:nvCxnSpPr>
          <p:cNvPr id="27" name="Connector: Elbow 26">
            <a:extLst>
              <a:ext uri="{FF2B5EF4-FFF2-40B4-BE49-F238E27FC236}">
                <a16:creationId xmlns:a16="http://schemas.microsoft.com/office/drawing/2014/main" id="{16237D98-EEF3-4E0B-A6C9-F4B4DEE9B9CA}"/>
              </a:ext>
            </a:extLst>
          </p:cNvPr>
          <p:cNvCxnSpPr>
            <a:cxnSpLocks/>
          </p:cNvCxnSpPr>
          <p:nvPr/>
        </p:nvCxnSpPr>
        <p:spPr>
          <a:xfrm rot="10800000">
            <a:off x="6085842" y="5105401"/>
            <a:ext cx="3474718" cy="865504"/>
          </a:xfrm>
          <a:prstGeom prst="bentConnector3">
            <a:avLst>
              <a:gd name="adj1" fmla="val -1754"/>
            </a:avLst>
          </a:prstGeom>
          <a:ln w="50800">
            <a:tailEnd type="triangle"/>
          </a:ln>
        </p:spPr>
        <p:style>
          <a:lnRef idx="3">
            <a:schemeClr val="accent5"/>
          </a:lnRef>
          <a:fillRef idx="0">
            <a:schemeClr val="accent5"/>
          </a:fillRef>
          <a:effectRef idx="2">
            <a:schemeClr val="accent5"/>
          </a:effectRef>
          <a:fontRef idx="minor">
            <a:schemeClr val="tx1"/>
          </a:fontRef>
        </p:style>
      </p:cxnSp>
      <p:sp>
        <p:nvSpPr>
          <p:cNvPr id="15" name="Text Placeholder 4">
            <a:extLst>
              <a:ext uri="{FF2B5EF4-FFF2-40B4-BE49-F238E27FC236}">
                <a16:creationId xmlns:a16="http://schemas.microsoft.com/office/drawing/2014/main" id="{25AEBAFD-BABD-4446-9BCD-4BA9DDC28E7B}"/>
              </a:ext>
            </a:extLst>
          </p:cNvPr>
          <p:cNvSpPr>
            <a:spLocks noGrp="1"/>
          </p:cNvSpPr>
          <p:nvPr>
            <p:ph type="body" sz="quarter" idx="11"/>
          </p:nvPr>
        </p:nvSpPr>
        <p:spPr>
          <a:xfrm>
            <a:off x="9279627" y="5510215"/>
            <a:ext cx="2373893" cy="929428"/>
          </a:xfr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a:lstStyle/>
          <a:p>
            <a:pPr marL="0" indent="0" algn="ctr">
              <a:buNone/>
            </a:pPr>
            <a:r>
              <a:rPr lang="en-US" sz="2200" dirty="0">
                <a:effectLst/>
                <a:latin typeface="Calibri" panose="020F0502020204030204" pitchFamily="34" charset="0"/>
              </a:rPr>
              <a:t>Mariposa</a:t>
            </a:r>
          </a:p>
          <a:p>
            <a:pPr marL="0" indent="0" algn="ctr">
              <a:buNone/>
            </a:pPr>
            <a:r>
              <a:rPr lang="en-US" sz="2200" dirty="0">
                <a:latin typeface="Calibri" panose="020F0502020204030204" pitchFamily="34" charset="0"/>
              </a:rPr>
              <a:t>(Building A)</a:t>
            </a:r>
            <a:endParaRPr lang="en-US" sz="2200" dirty="0"/>
          </a:p>
        </p:txBody>
      </p:sp>
      <p:sp>
        <p:nvSpPr>
          <p:cNvPr id="34" name="Rectangle 33">
            <a:extLst>
              <a:ext uri="{FF2B5EF4-FFF2-40B4-BE49-F238E27FC236}">
                <a16:creationId xmlns:a16="http://schemas.microsoft.com/office/drawing/2014/main" id="{666736EE-634D-4A89-BA2F-907282D7D466}"/>
              </a:ext>
            </a:extLst>
          </p:cNvPr>
          <p:cNvSpPr/>
          <p:nvPr/>
        </p:nvSpPr>
        <p:spPr>
          <a:xfrm>
            <a:off x="6500303" y="743371"/>
            <a:ext cx="327218" cy="116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D44387B-6DB8-4AB0-A1F4-2CC3751D233A}"/>
              </a:ext>
            </a:extLst>
          </p:cNvPr>
          <p:cNvSpPr txBox="1"/>
          <p:nvPr/>
        </p:nvSpPr>
        <p:spPr>
          <a:xfrm>
            <a:off x="6042402" y="922575"/>
            <a:ext cx="6301725" cy="369332"/>
          </a:xfrm>
          <a:prstGeom prst="rect">
            <a:avLst/>
          </a:prstGeom>
          <a:noFill/>
        </p:spPr>
        <p:txBody>
          <a:bodyPr wrap="none" rtlCol="0">
            <a:spAutoFit/>
          </a:bodyPr>
          <a:lstStyle/>
          <a:p>
            <a:r>
              <a:rPr lang="en-US" dirty="0"/>
              <a:t>*All information is subject to change and current as of 6/25/2025</a:t>
            </a:r>
          </a:p>
        </p:txBody>
      </p:sp>
    </p:spTree>
    <p:extLst>
      <p:ext uri="{BB962C8B-B14F-4D97-AF65-F5344CB8AC3E}">
        <p14:creationId xmlns:p14="http://schemas.microsoft.com/office/powerpoint/2010/main" val="2739001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3C1411-1209-4723-A6A1-C5CB716FB400}"/>
              </a:ext>
            </a:extLst>
          </p:cNvPr>
          <p:cNvSpPr>
            <a:spLocks noGrp="1"/>
          </p:cNvSpPr>
          <p:nvPr>
            <p:ph type="body" sz="quarter" idx="10"/>
          </p:nvPr>
        </p:nvSpPr>
        <p:spPr>
          <a:xfrm>
            <a:off x="565902" y="540492"/>
            <a:ext cx="10590040" cy="717550"/>
          </a:xfrm>
        </p:spPr>
        <p:txBody>
          <a:bodyPr/>
          <a:lstStyle/>
          <a:p>
            <a:r>
              <a:rPr lang="en-US" dirty="0"/>
              <a:t>Project Renderings</a:t>
            </a:r>
          </a:p>
        </p:txBody>
      </p:sp>
      <p:sp>
        <p:nvSpPr>
          <p:cNvPr id="3" name="Text Placeholder 2">
            <a:extLst>
              <a:ext uri="{FF2B5EF4-FFF2-40B4-BE49-F238E27FC236}">
                <a16:creationId xmlns:a16="http://schemas.microsoft.com/office/drawing/2014/main" id="{5318E5DB-FD20-422F-9489-E8E507FE15C5}"/>
              </a:ext>
            </a:extLst>
          </p:cNvPr>
          <p:cNvSpPr>
            <a:spLocks noGrp="1"/>
          </p:cNvSpPr>
          <p:nvPr>
            <p:ph type="body" sz="quarter" idx="11"/>
          </p:nvPr>
        </p:nvSpPr>
        <p:spPr/>
        <p:txBody>
          <a:bodyPr/>
          <a:lstStyle/>
          <a:p>
            <a:r>
              <a:rPr lang="en-US" dirty="0"/>
              <a:t>INSERT</a:t>
            </a:r>
          </a:p>
        </p:txBody>
      </p:sp>
      <p:pic>
        <p:nvPicPr>
          <p:cNvPr id="5" name="Picture 4">
            <a:extLst>
              <a:ext uri="{FF2B5EF4-FFF2-40B4-BE49-F238E27FC236}">
                <a16:creationId xmlns:a16="http://schemas.microsoft.com/office/drawing/2014/main" id="{529A7424-F005-4578-8A06-78F1EB203A99}"/>
              </a:ext>
            </a:extLst>
          </p:cNvPr>
          <p:cNvPicPr>
            <a:picLocks noChangeAspect="1"/>
          </p:cNvPicPr>
          <p:nvPr/>
        </p:nvPicPr>
        <p:blipFill rotWithShape="1">
          <a:blip r:embed="rId3"/>
          <a:srcRect l="28916" t="13185" r="6907" b="17629"/>
          <a:stretch/>
        </p:blipFill>
        <p:spPr>
          <a:xfrm>
            <a:off x="507" y="0"/>
            <a:ext cx="12273280" cy="7442568"/>
          </a:xfrm>
          <a:prstGeom prst="rect">
            <a:avLst/>
          </a:prstGeom>
        </p:spPr>
      </p:pic>
      <p:sp>
        <p:nvSpPr>
          <p:cNvPr id="6" name="TextBox 5">
            <a:extLst>
              <a:ext uri="{FF2B5EF4-FFF2-40B4-BE49-F238E27FC236}">
                <a16:creationId xmlns:a16="http://schemas.microsoft.com/office/drawing/2014/main" id="{FF409273-0A57-40B3-8D6F-D20755DF8B77}"/>
              </a:ext>
            </a:extLst>
          </p:cNvPr>
          <p:cNvSpPr txBox="1"/>
          <p:nvPr/>
        </p:nvSpPr>
        <p:spPr>
          <a:xfrm>
            <a:off x="88922" y="6455608"/>
            <a:ext cx="6301725" cy="369332"/>
          </a:xfrm>
          <a:prstGeom prst="rect">
            <a:avLst/>
          </a:prstGeom>
          <a:noFill/>
        </p:spPr>
        <p:txBody>
          <a:bodyPr wrap="none" rtlCol="0">
            <a:spAutoFit/>
          </a:bodyPr>
          <a:lstStyle/>
          <a:p>
            <a:r>
              <a:rPr lang="en-US" dirty="0"/>
              <a:t>*All information is subject to change and current as of 6/25/2025</a:t>
            </a:r>
          </a:p>
        </p:txBody>
      </p:sp>
      <p:sp>
        <p:nvSpPr>
          <p:cNvPr id="4" name="TextBox 3">
            <a:extLst>
              <a:ext uri="{FF2B5EF4-FFF2-40B4-BE49-F238E27FC236}">
                <a16:creationId xmlns:a16="http://schemas.microsoft.com/office/drawing/2014/main" id="{675F2FE0-8100-425D-9746-C07FB796EAB5}"/>
              </a:ext>
            </a:extLst>
          </p:cNvPr>
          <p:cNvSpPr txBox="1"/>
          <p:nvPr/>
        </p:nvSpPr>
        <p:spPr>
          <a:xfrm>
            <a:off x="195208" y="187509"/>
            <a:ext cx="7520684" cy="52322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sz="2800" dirty="0"/>
              <a:t>Expansion Building D, South Facing Perspective</a:t>
            </a:r>
          </a:p>
        </p:txBody>
      </p:sp>
    </p:spTree>
    <p:extLst>
      <p:ext uri="{BB962C8B-B14F-4D97-AF65-F5344CB8AC3E}">
        <p14:creationId xmlns:p14="http://schemas.microsoft.com/office/powerpoint/2010/main" val="379986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D66E32-D23E-40CD-A916-56F391CD109B}"/>
              </a:ext>
            </a:extLst>
          </p:cNvPr>
          <p:cNvPicPr>
            <a:picLocks noChangeAspect="1"/>
          </p:cNvPicPr>
          <p:nvPr/>
        </p:nvPicPr>
        <p:blipFill rotWithShape="1">
          <a:blip r:embed="rId3"/>
          <a:srcRect l="8250" t="2667" r="10333" b="8296"/>
          <a:stretch/>
        </p:blipFill>
        <p:spPr>
          <a:xfrm>
            <a:off x="0" y="-435861"/>
            <a:ext cx="12192000" cy="7499890"/>
          </a:xfrm>
          <a:prstGeom prst="rect">
            <a:avLst/>
          </a:prstGeom>
        </p:spPr>
      </p:pic>
      <p:sp>
        <p:nvSpPr>
          <p:cNvPr id="3" name="TextBox 2">
            <a:extLst>
              <a:ext uri="{FF2B5EF4-FFF2-40B4-BE49-F238E27FC236}">
                <a16:creationId xmlns:a16="http://schemas.microsoft.com/office/drawing/2014/main" id="{40D25C4F-30C3-4311-8FAE-D5E7B3D4BFF1}"/>
              </a:ext>
            </a:extLst>
          </p:cNvPr>
          <p:cNvSpPr txBox="1"/>
          <p:nvPr/>
        </p:nvSpPr>
        <p:spPr>
          <a:xfrm>
            <a:off x="0" y="6488668"/>
            <a:ext cx="6301725" cy="369332"/>
          </a:xfrm>
          <a:prstGeom prst="rect">
            <a:avLst/>
          </a:prstGeom>
          <a:noFill/>
        </p:spPr>
        <p:txBody>
          <a:bodyPr wrap="none" rtlCol="0">
            <a:spAutoFit/>
          </a:bodyPr>
          <a:lstStyle/>
          <a:p>
            <a:r>
              <a:rPr lang="en-US" dirty="0"/>
              <a:t>*All information is subject to change and current as of 6/25/2025</a:t>
            </a:r>
          </a:p>
        </p:txBody>
      </p:sp>
      <p:sp>
        <p:nvSpPr>
          <p:cNvPr id="4" name="TextBox 3">
            <a:extLst>
              <a:ext uri="{FF2B5EF4-FFF2-40B4-BE49-F238E27FC236}">
                <a16:creationId xmlns:a16="http://schemas.microsoft.com/office/drawing/2014/main" id="{E1C1F205-2AED-4D39-9368-1ECA878FB57F}"/>
              </a:ext>
            </a:extLst>
          </p:cNvPr>
          <p:cNvSpPr txBox="1"/>
          <p:nvPr/>
        </p:nvSpPr>
        <p:spPr>
          <a:xfrm>
            <a:off x="195208" y="187509"/>
            <a:ext cx="7520684" cy="52322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sz="2800" dirty="0"/>
              <a:t>Expansion Building D, South Facing Perspective</a:t>
            </a:r>
          </a:p>
        </p:txBody>
      </p:sp>
    </p:spTree>
    <p:extLst>
      <p:ext uri="{BB962C8B-B14F-4D97-AF65-F5344CB8AC3E}">
        <p14:creationId xmlns:p14="http://schemas.microsoft.com/office/powerpoint/2010/main" val="229161243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RC Branded PP Template.potx" id="{C580B28C-A433-4273-B1E8-96005AF3C95F}" vid="{04A64662-31E6-473A-A097-AF91EF1C5E0A}"/>
    </a:ext>
  </a:extLst>
</a:theme>
</file>

<file path=ppt/theme/theme2.xml><?xml version="1.0" encoding="utf-8"?>
<a:theme xmlns:a="http://schemas.openxmlformats.org/drawingml/2006/main" name="Blue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RC Branded PP Template.potx" id="{C580B28C-A433-4273-B1E8-96005AF3C95F}" vid="{4A231B43-B18D-4A69-8FB0-D6F558A25A85}"/>
    </a:ext>
  </a:extLst>
</a:theme>
</file>

<file path=ppt/theme/theme3.xml><?xml version="1.0" encoding="utf-8"?>
<a:theme xmlns:a="http://schemas.openxmlformats.org/drawingml/2006/main" name="Blue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RC Branded PP Template.potx" id="{C580B28C-A433-4273-B1E8-96005AF3C95F}" vid="{AFEA9C69-BC36-472A-AC88-C56BC11F99B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5438B7D716B342B68AFB979DE725A2" ma:contentTypeVersion="13" ma:contentTypeDescription="Create a new document." ma:contentTypeScope="" ma:versionID="7d87b52982bc349689070cc7f6cc44ac">
  <xsd:schema xmlns:xsd="http://www.w3.org/2001/XMLSchema" xmlns:xs="http://www.w3.org/2001/XMLSchema" xmlns:p="http://schemas.microsoft.com/office/2006/metadata/properties" xmlns:ns2="db44a72b-46a2-4ebb-957d-eca07a37e012" xmlns:ns3="723394b4-a9e2-49ff-bdbd-727faa260a3d" targetNamespace="http://schemas.microsoft.com/office/2006/metadata/properties" ma:root="true" ma:fieldsID="27c9c7fab62c0da422d81dc956c93f39" ns2:_="" ns3:_="">
    <xsd:import namespace="db44a72b-46a2-4ebb-957d-eca07a37e012"/>
    <xsd:import namespace="723394b4-a9e2-49ff-bdbd-727faa260a3d"/>
    <xsd:element name="properties">
      <xsd:complexType>
        <xsd:sequence>
          <xsd:element name="documentManagement">
            <xsd:complexType>
              <xsd:all>
                <xsd:element ref="ns2:Purpose" minOccurs="0"/>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44a72b-46a2-4ebb-957d-eca07a37e012" elementFormDefault="qualified">
    <xsd:import namespace="http://schemas.microsoft.com/office/2006/documentManagement/types"/>
    <xsd:import namespace="http://schemas.microsoft.com/office/infopath/2007/PartnerControls"/>
    <xsd:element name="Purpose" ma:index="8" nillable="true" ma:displayName="Purpose" ma:format="Dropdown" ma:internalName="Purpose">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a1e438e-524e-4946-b323-5f424157524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3394b4-a9e2-49ff-bdbd-727faa260a3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d5a7cb7-0990-4981-9972-7197c8587171}" ma:internalName="TaxCatchAll" ma:showField="CatchAllData" ma:web="723394b4-a9e2-49ff-bdbd-727faa260a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23394b4-a9e2-49ff-bdbd-727faa260a3d" xsi:nil="true"/>
    <lcf76f155ced4ddcb4097134ff3c332f xmlns="db44a72b-46a2-4ebb-957d-eca07a37e012">
      <Terms xmlns="http://schemas.microsoft.com/office/infopath/2007/PartnerControls"/>
    </lcf76f155ced4ddcb4097134ff3c332f>
    <Purpose xmlns="db44a72b-46a2-4ebb-957d-eca07a37e012" xsi:nil="true"/>
  </documentManagement>
</p:properties>
</file>

<file path=customXml/itemProps1.xml><?xml version="1.0" encoding="utf-8"?>
<ds:datastoreItem xmlns:ds="http://schemas.openxmlformats.org/officeDocument/2006/customXml" ds:itemID="{16F5F354-4755-46ED-8E17-87BD2674E076}"/>
</file>

<file path=customXml/itemProps2.xml><?xml version="1.0" encoding="utf-8"?>
<ds:datastoreItem xmlns:ds="http://schemas.openxmlformats.org/officeDocument/2006/customXml" ds:itemID="{B2E6C14E-2210-4F90-8635-6D54730D4B2B}"/>
</file>

<file path=customXml/itemProps3.xml><?xml version="1.0" encoding="utf-8"?>
<ds:datastoreItem xmlns:ds="http://schemas.openxmlformats.org/officeDocument/2006/customXml" ds:itemID="{D65977BF-93C4-4F83-835C-549F89EB3223}"/>
</file>

<file path=docProps/app.xml><?xml version="1.0" encoding="utf-8"?>
<Properties xmlns="http://schemas.openxmlformats.org/officeDocument/2006/extended-properties" xmlns:vt="http://schemas.openxmlformats.org/officeDocument/2006/docPropsVTypes">
  <Template>SRC WL Expansion Update</Template>
  <TotalTime>9683</TotalTime>
  <Words>1905</Words>
  <Application>Microsoft Office PowerPoint</Application>
  <PresentationFormat>Widescreen</PresentationFormat>
  <Paragraphs>249</Paragraphs>
  <Slides>36</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36</vt:i4>
      </vt:variant>
    </vt:vector>
  </HeadingPairs>
  <TitlesOfParts>
    <vt:vector size="45" baseType="lpstr">
      <vt:lpstr>Arial</vt:lpstr>
      <vt:lpstr>Calibri</vt:lpstr>
      <vt:lpstr>Calibri Light</vt:lpstr>
      <vt:lpstr>Ebrima</vt:lpstr>
      <vt:lpstr>Symbol</vt:lpstr>
      <vt:lpstr>Wingdings</vt:lpstr>
      <vt:lpstr>Custom Design</vt:lpstr>
      <vt:lpstr>Blue 1</vt:lpstr>
      <vt:lpstr>Blue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Payn</dc:creator>
  <cp:lastModifiedBy>Adam</cp:lastModifiedBy>
  <cp:revision>77</cp:revision>
  <cp:lastPrinted>2025-08-25T22:04:45Z</cp:lastPrinted>
  <dcterms:created xsi:type="dcterms:W3CDTF">2025-05-19T16:48:59Z</dcterms:created>
  <dcterms:modified xsi:type="dcterms:W3CDTF">2025-08-26T19:08:20Z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0x010100135438B7D716B342B68AFB979DE725A2</vt:lpwstr>
  </property>
</Properties>
</file>