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565" autoAdjust="0"/>
    <p:restoredTop sz="94660"/>
  </p:normalViewPr>
  <p:slideViewPr>
    <p:cSldViewPr snapToGrid="0">
      <p:cViewPr varScale="1">
        <p:scale>
          <a:sx n="78" d="100"/>
          <a:sy n="78" d="100"/>
        </p:scale>
        <p:origin x="163"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63E2FA-A584-4791-92E9-5F0939160E3E}"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BFA9629-750B-4F2E-872B-E288E12C3D6D}">
      <dgm:prSet/>
      <dgm:spPr/>
      <dgm:t>
        <a:bodyPr/>
        <a:lstStyle/>
        <a:p>
          <a:pPr>
            <a:lnSpc>
              <a:spcPct val="100000"/>
            </a:lnSpc>
          </a:pPr>
          <a:r>
            <a:rPr lang="en-US"/>
            <a:t>When most people think of healthcare, they think of hospitals. But what if one of the most meaningful careers is somewhere else?</a:t>
          </a:r>
        </a:p>
      </dgm:t>
    </dgm:pt>
    <dgm:pt modelId="{5EB4CF30-4486-45A2-AB88-E672AC59E54C}" type="parTrans" cxnId="{987F2B07-651B-41C7-A958-4D5158DD6D0B}">
      <dgm:prSet/>
      <dgm:spPr/>
      <dgm:t>
        <a:bodyPr/>
        <a:lstStyle/>
        <a:p>
          <a:endParaRPr lang="en-US"/>
        </a:p>
      </dgm:t>
    </dgm:pt>
    <dgm:pt modelId="{AD7D6ED0-1B04-4FAB-941E-4A0C8C35228D}" type="sibTrans" cxnId="{987F2B07-651B-41C7-A958-4D5158DD6D0B}">
      <dgm:prSet/>
      <dgm:spPr/>
      <dgm:t>
        <a:bodyPr/>
        <a:lstStyle/>
        <a:p>
          <a:pPr>
            <a:lnSpc>
              <a:spcPct val="100000"/>
            </a:lnSpc>
          </a:pPr>
          <a:endParaRPr lang="en-US"/>
        </a:p>
      </dgm:t>
    </dgm:pt>
    <dgm:pt modelId="{9E7DFE7D-AEF5-452E-A003-A899A9233DA7}">
      <dgm:prSet/>
      <dgm:spPr/>
      <dgm:t>
        <a:bodyPr/>
        <a:lstStyle/>
        <a:p>
          <a:pPr>
            <a:lnSpc>
              <a:spcPct val="100000"/>
            </a:lnSpc>
          </a:pPr>
          <a:r>
            <a:rPr lang="en-US"/>
            <a:t>Build relationships that last</a:t>
          </a:r>
        </a:p>
      </dgm:t>
    </dgm:pt>
    <dgm:pt modelId="{29255EC3-7C6C-48CF-8105-4C118FFD859A}" type="parTrans" cxnId="{295C1F85-0B55-4969-B900-DE9D02AA4A7C}">
      <dgm:prSet/>
      <dgm:spPr/>
      <dgm:t>
        <a:bodyPr/>
        <a:lstStyle/>
        <a:p>
          <a:endParaRPr lang="en-US"/>
        </a:p>
      </dgm:t>
    </dgm:pt>
    <dgm:pt modelId="{0E5C5F46-5616-4153-BCB9-B3E3772575F2}" type="sibTrans" cxnId="{295C1F85-0B55-4969-B900-DE9D02AA4A7C}">
      <dgm:prSet/>
      <dgm:spPr/>
      <dgm:t>
        <a:bodyPr/>
        <a:lstStyle/>
        <a:p>
          <a:pPr>
            <a:lnSpc>
              <a:spcPct val="100000"/>
            </a:lnSpc>
          </a:pPr>
          <a:endParaRPr lang="en-US"/>
        </a:p>
      </dgm:t>
    </dgm:pt>
    <dgm:pt modelId="{EEEAB048-572D-49A9-8492-A6D7E01B7B2A}">
      <dgm:prSet/>
      <dgm:spPr/>
      <dgm:t>
        <a:bodyPr/>
        <a:lstStyle/>
        <a:p>
          <a:pPr>
            <a:lnSpc>
              <a:spcPct val="100000"/>
            </a:lnSpc>
          </a:pPr>
          <a:r>
            <a:rPr lang="en-US"/>
            <a:t>Make a difference every day</a:t>
          </a:r>
        </a:p>
      </dgm:t>
    </dgm:pt>
    <dgm:pt modelId="{449B501B-804E-4F50-897A-B1860F4D91D6}" type="parTrans" cxnId="{90931641-697F-4336-8AC1-CD8B3C8D334D}">
      <dgm:prSet/>
      <dgm:spPr/>
      <dgm:t>
        <a:bodyPr/>
        <a:lstStyle/>
        <a:p>
          <a:endParaRPr lang="en-US"/>
        </a:p>
      </dgm:t>
    </dgm:pt>
    <dgm:pt modelId="{C2D14578-233B-4BED-A9C1-773AE60A7516}" type="sibTrans" cxnId="{90931641-697F-4336-8AC1-CD8B3C8D334D}">
      <dgm:prSet/>
      <dgm:spPr/>
      <dgm:t>
        <a:bodyPr/>
        <a:lstStyle/>
        <a:p>
          <a:pPr>
            <a:lnSpc>
              <a:spcPct val="100000"/>
            </a:lnSpc>
          </a:pPr>
          <a:endParaRPr lang="en-US"/>
        </a:p>
      </dgm:t>
    </dgm:pt>
    <dgm:pt modelId="{52F164F3-7144-426C-9764-B84C582B2B37}">
      <dgm:prSet/>
      <dgm:spPr/>
      <dgm:t>
        <a:bodyPr/>
        <a:lstStyle/>
        <a:p>
          <a:pPr>
            <a:lnSpc>
              <a:spcPct val="100000"/>
            </a:lnSpc>
          </a:pPr>
          <a:r>
            <a:rPr lang="en-US"/>
            <a:t>Grow into a leadership career</a:t>
          </a:r>
        </a:p>
      </dgm:t>
    </dgm:pt>
    <dgm:pt modelId="{D1395F7D-2043-4AA7-A681-989C2DE7019B}" type="parTrans" cxnId="{F5907815-0144-496E-9E09-783E5898525E}">
      <dgm:prSet/>
      <dgm:spPr/>
      <dgm:t>
        <a:bodyPr/>
        <a:lstStyle/>
        <a:p>
          <a:endParaRPr lang="en-US"/>
        </a:p>
      </dgm:t>
    </dgm:pt>
    <dgm:pt modelId="{96374DDE-2A35-4587-B063-E615857C6A9E}" type="sibTrans" cxnId="{F5907815-0144-496E-9E09-783E5898525E}">
      <dgm:prSet/>
      <dgm:spPr/>
      <dgm:t>
        <a:bodyPr/>
        <a:lstStyle/>
        <a:p>
          <a:endParaRPr lang="en-US"/>
        </a:p>
      </dgm:t>
    </dgm:pt>
    <dgm:pt modelId="{D96FC4E2-5826-4514-976B-07C7AC398795}" type="pres">
      <dgm:prSet presAssocID="{9463E2FA-A584-4791-92E9-5F0939160E3E}" presName="root" presStyleCnt="0">
        <dgm:presLayoutVars>
          <dgm:dir/>
          <dgm:resizeHandles val="exact"/>
        </dgm:presLayoutVars>
      </dgm:prSet>
      <dgm:spPr/>
    </dgm:pt>
    <dgm:pt modelId="{4C98991F-08FE-41DC-90B2-D070B5261D32}" type="pres">
      <dgm:prSet presAssocID="{9463E2FA-A584-4791-92E9-5F0939160E3E}" presName="container" presStyleCnt="0">
        <dgm:presLayoutVars>
          <dgm:dir/>
          <dgm:resizeHandles val="exact"/>
        </dgm:presLayoutVars>
      </dgm:prSet>
      <dgm:spPr/>
    </dgm:pt>
    <dgm:pt modelId="{538A2867-6CF6-4368-8E22-AE2F12CBCC5A}" type="pres">
      <dgm:prSet presAssocID="{ABFA9629-750B-4F2E-872B-E288E12C3D6D}" presName="compNode" presStyleCnt="0"/>
      <dgm:spPr/>
    </dgm:pt>
    <dgm:pt modelId="{9C90FF21-E40F-4312-A4BD-0E0D56965DD8}" type="pres">
      <dgm:prSet presAssocID="{ABFA9629-750B-4F2E-872B-E288E12C3D6D}" presName="iconBgRect" presStyleLbl="bgShp" presStyleIdx="0" presStyleCnt="4"/>
      <dgm:spPr/>
    </dgm:pt>
    <dgm:pt modelId="{31630A2B-D61B-4DE2-B7AC-6469CD10F30D}" type="pres">
      <dgm:prSet presAssocID="{ABFA9629-750B-4F2E-872B-E288E12C3D6D}"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ethoscope"/>
        </a:ext>
      </dgm:extLst>
    </dgm:pt>
    <dgm:pt modelId="{4BD52C5B-741D-4717-A465-883F45853686}" type="pres">
      <dgm:prSet presAssocID="{ABFA9629-750B-4F2E-872B-E288E12C3D6D}" presName="spaceRect" presStyleCnt="0"/>
      <dgm:spPr/>
    </dgm:pt>
    <dgm:pt modelId="{D0BC7673-9418-44AA-8C34-B3DB46A6E8A9}" type="pres">
      <dgm:prSet presAssocID="{ABFA9629-750B-4F2E-872B-E288E12C3D6D}" presName="textRect" presStyleLbl="revTx" presStyleIdx="0" presStyleCnt="4">
        <dgm:presLayoutVars>
          <dgm:chMax val="1"/>
          <dgm:chPref val="1"/>
        </dgm:presLayoutVars>
      </dgm:prSet>
      <dgm:spPr/>
    </dgm:pt>
    <dgm:pt modelId="{E456A340-F4C1-4F97-83E7-3E81AE6DEA5B}" type="pres">
      <dgm:prSet presAssocID="{AD7D6ED0-1B04-4FAB-941E-4A0C8C35228D}" presName="sibTrans" presStyleLbl="sibTrans2D1" presStyleIdx="0" presStyleCnt="0"/>
      <dgm:spPr/>
    </dgm:pt>
    <dgm:pt modelId="{22B2F383-7A05-4BDE-B2FC-DBA8B251FE97}" type="pres">
      <dgm:prSet presAssocID="{9E7DFE7D-AEF5-452E-A003-A899A9233DA7}" presName="compNode" presStyleCnt="0"/>
      <dgm:spPr/>
    </dgm:pt>
    <dgm:pt modelId="{CB171391-2171-4736-BA02-25DF1ED23688}" type="pres">
      <dgm:prSet presAssocID="{9E7DFE7D-AEF5-452E-A003-A899A9233DA7}" presName="iconBgRect" presStyleLbl="bgShp" presStyleIdx="1" presStyleCnt="4"/>
      <dgm:spPr/>
    </dgm:pt>
    <dgm:pt modelId="{AC5EA007-FE42-45EC-8FF9-6F3C1B30378A}" type="pres">
      <dgm:prSet presAssocID="{9E7DFE7D-AEF5-452E-A003-A899A9233DA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14ECBBCC-3E29-45C4-858D-20F191C320D3}" type="pres">
      <dgm:prSet presAssocID="{9E7DFE7D-AEF5-452E-A003-A899A9233DA7}" presName="spaceRect" presStyleCnt="0"/>
      <dgm:spPr/>
    </dgm:pt>
    <dgm:pt modelId="{88593473-C61B-4BF7-9182-DCE50EBE34BD}" type="pres">
      <dgm:prSet presAssocID="{9E7DFE7D-AEF5-452E-A003-A899A9233DA7}" presName="textRect" presStyleLbl="revTx" presStyleIdx="1" presStyleCnt="4">
        <dgm:presLayoutVars>
          <dgm:chMax val="1"/>
          <dgm:chPref val="1"/>
        </dgm:presLayoutVars>
      </dgm:prSet>
      <dgm:spPr/>
    </dgm:pt>
    <dgm:pt modelId="{6A68CE3D-5F5C-4287-8EFF-2DB60CC7E4C8}" type="pres">
      <dgm:prSet presAssocID="{0E5C5F46-5616-4153-BCB9-B3E3772575F2}" presName="sibTrans" presStyleLbl="sibTrans2D1" presStyleIdx="0" presStyleCnt="0"/>
      <dgm:spPr/>
    </dgm:pt>
    <dgm:pt modelId="{C9F40938-8C5B-49D2-B0A9-F4E8A6AB46A3}" type="pres">
      <dgm:prSet presAssocID="{EEEAB048-572D-49A9-8492-A6D7E01B7B2A}" presName="compNode" presStyleCnt="0"/>
      <dgm:spPr/>
    </dgm:pt>
    <dgm:pt modelId="{23F50CD6-1DEC-4DB9-BB64-58B866BD3248}" type="pres">
      <dgm:prSet presAssocID="{EEEAB048-572D-49A9-8492-A6D7E01B7B2A}" presName="iconBgRect" presStyleLbl="bgShp" presStyleIdx="2" presStyleCnt="4"/>
      <dgm:spPr/>
    </dgm:pt>
    <dgm:pt modelId="{4621C32E-0C76-4F08-A635-30CE72AFE98F}" type="pres">
      <dgm:prSet presAssocID="{EEEAB048-572D-49A9-8492-A6D7E01B7B2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art"/>
        </a:ext>
      </dgm:extLst>
    </dgm:pt>
    <dgm:pt modelId="{5D15F280-9F4F-4E91-961A-73C73593FB0B}" type="pres">
      <dgm:prSet presAssocID="{EEEAB048-572D-49A9-8492-A6D7E01B7B2A}" presName="spaceRect" presStyleCnt="0"/>
      <dgm:spPr/>
    </dgm:pt>
    <dgm:pt modelId="{AAA95FA1-AD7F-4495-A10B-D27ECFDFB53F}" type="pres">
      <dgm:prSet presAssocID="{EEEAB048-572D-49A9-8492-A6D7E01B7B2A}" presName="textRect" presStyleLbl="revTx" presStyleIdx="2" presStyleCnt="4">
        <dgm:presLayoutVars>
          <dgm:chMax val="1"/>
          <dgm:chPref val="1"/>
        </dgm:presLayoutVars>
      </dgm:prSet>
      <dgm:spPr/>
    </dgm:pt>
    <dgm:pt modelId="{B75D74FB-163C-460F-B2E0-6C398D635E5A}" type="pres">
      <dgm:prSet presAssocID="{C2D14578-233B-4BED-A9C1-773AE60A7516}" presName="sibTrans" presStyleLbl="sibTrans2D1" presStyleIdx="0" presStyleCnt="0"/>
      <dgm:spPr/>
    </dgm:pt>
    <dgm:pt modelId="{3CA46212-7808-4A29-915C-3F828D36981E}" type="pres">
      <dgm:prSet presAssocID="{52F164F3-7144-426C-9764-B84C582B2B37}" presName="compNode" presStyleCnt="0"/>
      <dgm:spPr/>
    </dgm:pt>
    <dgm:pt modelId="{E25A688B-2D01-4C83-85D5-5C518EFCAC25}" type="pres">
      <dgm:prSet presAssocID="{52F164F3-7144-426C-9764-B84C582B2B37}" presName="iconBgRect" presStyleLbl="bgShp" presStyleIdx="3" presStyleCnt="4"/>
      <dgm:spPr/>
    </dgm:pt>
    <dgm:pt modelId="{255A3C75-6607-48EE-B590-D17036DECEA5}" type="pres">
      <dgm:prSet presAssocID="{52F164F3-7144-426C-9764-B84C582B2B37}"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ecturer"/>
        </a:ext>
      </dgm:extLst>
    </dgm:pt>
    <dgm:pt modelId="{84EEE1B5-8B66-4238-9B32-4B2A7751F08E}" type="pres">
      <dgm:prSet presAssocID="{52F164F3-7144-426C-9764-B84C582B2B37}" presName="spaceRect" presStyleCnt="0"/>
      <dgm:spPr/>
    </dgm:pt>
    <dgm:pt modelId="{D6EAFA19-F9E7-4B4F-A02F-426C0BDFF55D}" type="pres">
      <dgm:prSet presAssocID="{52F164F3-7144-426C-9764-B84C582B2B37}" presName="textRect" presStyleLbl="revTx" presStyleIdx="3" presStyleCnt="4">
        <dgm:presLayoutVars>
          <dgm:chMax val="1"/>
          <dgm:chPref val="1"/>
        </dgm:presLayoutVars>
      </dgm:prSet>
      <dgm:spPr/>
    </dgm:pt>
  </dgm:ptLst>
  <dgm:cxnLst>
    <dgm:cxn modelId="{987F2B07-651B-41C7-A958-4D5158DD6D0B}" srcId="{9463E2FA-A584-4791-92E9-5F0939160E3E}" destId="{ABFA9629-750B-4F2E-872B-E288E12C3D6D}" srcOrd="0" destOrd="0" parTransId="{5EB4CF30-4486-45A2-AB88-E672AC59E54C}" sibTransId="{AD7D6ED0-1B04-4FAB-941E-4A0C8C35228D}"/>
    <dgm:cxn modelId="{F5907815-0144-496E-9E09-783E5898525E}" srcId="{9463E2FA-A584-4791-92E9-5F0939160E3E}" destId="{52F164F3-7144-426C-9764-B84C582B2B37}" srcOrd="3" destOrd="0" parTransId="{D1395F7D-2043-4AA7-A681-989C2DE7019B}" sibTransId="{96374DDE-2A35-4587-B063-E615857C6A9E}"/>
    <dgm:cxn modelId="{C879F21B-C973-4EB1-9641-03D46A9AB9F7}" type="presOf" srcId="{9463E2FA-A584-4791-92E9-5F0939160E3E}" destId="{D96FC4E2-5826-4514-976B-07C7AC398795}" srcOrd="0" destOrd="0" presId="urn:microsoft.com/office/officeart/2018/2/layout/IconCircleList"/>
    <dgm:cxn modelId="{4B28451E-AB05-4500-A9B1-92BA187B4CD4}" type="presOf" srcId="{ABFA9629-750B-4F2E-872B-E288E12C3D6D}" destId="{D0BC7673-9418-44AA-8C34-B3DB46A6E8A9}" srcOrd="0" destOrd="0" presId="urn:microsoft.com/office/officeart/2018/2/layout/IconCircleList"/>
    <dgm:cxn modelId="{E03FFA2A-C63A-4509-88E9-AA7A8357D35E}" type="presOf" srcId="{EEEAB048-572D-49A9-8492-A6D7E01B7B2A}" destId="{AAA95FA1-AD7F-4495-A10B-D27ECFDFB53F}" srcOrd="0" destOrd="0" presId="urn:microsoft.com/office/officeart/2018/2/layout/IconCircleList"/>
    <dgm:cxn modelId="{B0F96336-7D7D-427E-BA1D-65117503AE41}" type="presOf" srcId="{9E7DFE7D-AEF5-452E-A003-A899A9233DA7}" destId="{88593473-C61B-4BF7-9182-DCE50EBE34BD}" srcOrd="0" destOrd="0" presId="urn:microsoft.com/office/officeart/2018/2/layout/IconCircleList"/>
    <dgm:cxn modelId="{90931641-697F-4336-8AC1-CD8B3C8D334D}" srcId="{9463E2FA-A584-4791-92E9-5F0939160E3E}" destId="{EEEAB048-572D-49A9-8492-A6D7E01B7B2A}" srcOrd="2" destOrd="0" parTransId="{449B501B-804E-4F50-897A-B1860F4D91D6}" sibTransId="{C2D14578-233B-4BED-A9C1-773AE60A7516}"/>
    <dgm:cxn modelId="{F9F1EC44-9CA0-44D7-9FDD-CE9D8A30A0D9}" type="presOf" srcId="{0E5C5F46-5616-4153-BCB9-B3E3772575F2}" destId="{6A68CE3D-5F5C-4287-8EFF-2DB60CC7E4C8}" srcOrd="0" destOrd="0" presId="urn:microsoft.com/office/officeart/2018/2/layout/IconCircleList"/>
    <dgm:cxn modelId="{8DF8E17A-AE94-4E92-91FA-7737BD2FE860}" type="presOf" srcId="{C2D14578-233B-4BED-A9C1-773AE60A7516}" destId="{B75D74FB-163C-460F-B2E0-6C398D635E5A}" srcOrd="0" destOrd="0" presId="urn:microsoft.com/office/officeart/2018/2/layout/IconCircleList"/>
    <dgm:cxn modelId="{295C1F85-0B55-4969-B900-DE9D02AA4A7C}" srcId="{9463E2FA-A584-4791-92E9-5F0939160E3E}" destId="{9E7DFE7D-AEF5-452E-A003-A899A9233DA7}" srcOrd="1" destOrd="0" parTransId="{29255EC3-7C6C-48CF-8105-4C118FFD859A}" sibTransId="{0E5C5F46-5616-4153-BCB9-B3E3772575F2}"/>
    <dgm:cxn modelId="{6F77A299-D3C0-4965-B115-6005D8ADCC71}" type="presOf" srcId="{52F164F3-7144-426C-9764-B84C582B2B37}" destId="{D6EAFA19-F9E7-4B4F-A02F-426C0BDFF55D}" srcOrd="0" destOrd="0" presId="urn:microsoft.com/office/officeart/2018/2/layout/IconCircleList"/>
    <dgm:cxn modelId="{F394F9F4-3C0A-4235-9775-A27BD54D82BA}" type="presOf" srcId="{AD7D6ED0-1B04-4FAB-941E-4A0C8C35228D}" destId="{E456A340-F4C1-4F97-83E7-3E81AE6DEA5B}" srcOrd="0" destOrd="0" presId="urn:microsoft.com/office/officeart/2018/2/layout/IconCircleList"/>
    <dgm:cxn modelId="{3C4DE486-0028-441C-9681-92D244D63482}" type="presParOf" srcId="{D96FC4E2-5826-4514-976B-07C7AC398795}" destId="{4C98991F-08FE-41DC-90B2-D070B5261D32}" srcOrd="0" destOrd="0" presId="urn:microsoft.com/office/officeart/2018/2/layout/IconCircleList"/>
    <dgm:cxn modelId="{60758518-2320-4C09-BBAC-84274AEA3833}" type="presParOf" srcId="{4C98991F-08FE-41DC-90B2-D070B5261D32}" destId="{538A2867-6CF6-4368-8E22-AE2F12CBCC5A}" srcOrd="0" destOrd="0" presId="urn:microsoft.com/office/officeart/2018/2/layout/IconCircleList"/>
    <dgm:cxn modelId="{09048803-6C9B-4AB6-BD2D-0C899EF43993}" type="presParOf" srcId="{538A2867-6CF6-4368-8E22-AE2F12CBCC5A}" destId="{9C90FF21-E40F-4312-A4BD-0E0D56965DD8}" srcOrd="0" destOrd="0" presId="urn:microsoft.com/office/officeart/2018/2/layout/IconCircleList"/>
    <dgm:cxn modelId="{27AC7A3F-7604-4ABF-95DA-A2CB7F1A9B42}" type="presParOf" srcId="{538A2867-6CF6-4368-8E22-AE2F12CBCC5A}" destId="{31630A2B-D61B-4DE2-B7AC-6469CD10F30D}" srcOrd="1" destOrd="0" presId="urn:microsoft.com/office/officeart/2018/2/layout/IconCircleList"/>
    <dgm:cxn modelId="{57B47607-C808-4C6D-B562-C6828D607D2D}" type="presParOf" srcId="{538A2867-6CF6-4368-8E22-AE2F12CBCC5A}" destId="{4BD52C5B-741D-4717-A465-883F45853686}" srcOrd="2" destOrd="0" presId="urn:microsoft.com/office/officeart/2018/2/layout/IconCircleList"/>
    <dgm:cxn modelId="{DF978F92-3955-4914-875C-103B868CAECA}" type="presParOf" srcId="{538A2867-6CF6-4368-8E22-AE2F12CBCC5A}" destId="{D0BC7673-9418-44AA-8C34-B3DB46A6E8A9}" srcOrd="3" destOrd="0" presId="urn:microsoft.com/office/officeart/2018/2/layout/IconCircleList"/>
    <dgm:cxn modelId="{9310A6A7-B772-4B97-A600-ECABA6707ADF}" type="presParOf" srcId="{4C98991F-08FE-41DC-90B2-D070B5261D32}" destId="{E456A340-F4C1-4F97-83E7-3E81AE6DEA5B}" srcOrd="1" destOrd="0" presId="urn:microsoft.com/office/officeart/2018/2/layout/IconCircleList"/>
    <dgm:cxn modelId="{30393F14-F00F-41FB-9BD9-D17A2F2E8680}" type="presParOf" srcId="{4C98991F-08FE-41DC-90B2-D070B5261D32}" destId="{22B2F383-7A05-4BDE-B2FC-DBA8B251FE97}" srcOrd="2" destOrd="0" presId="urn:microsoft.com/office/officeart/2018/2/layout/IconCircleList"/>
    <dgm:cxn modelId="{1ECF3146-1084-4E2E-8E3F-7311D7A83C90}" type="presParOf" srcId="{22B2F383-7A05-4BDE-B2FC-DBA8B251FE97}" destId="{CB171391-2171-4736-BA02-25DF1ED23688}" srcOrd="0" destOrd="0" presId="urn:microsoft.com/office/officeart/2018/2/layout/IconCircleList"/>
    <dgm:cxn modelId="{B6C6D0CB-D828-46BF-AFFB-3A50891EA44F}" type="presParOf" srcId="{22B2F383-7A05-4BDE-B2FC-DBA8B251FE97}" destId="{AC5EA007-FE42-45EC-8FF9-6F3C1B30378A}" srcOrd="1" destOrd="0" presId="urn:microsoft.com/office/officeart/2018/2/layout/IconCircleList"/>
    <dgm:cxn modelId="{8FE4600D-7EEF-426B-8C15-91034251EFD7}" type="presParOf" srcId="{22B2F383-7A05-4BDE-B2FC-DBA8B251FE97}" destId="{14ECBBCC-3E29-45C4-858D-20F191C320D3}" srcOrd="2" destOrd="0" presId="urn:microsoft.com/office/officeart/2018/2/layout/IconCircleList"/>
    <dgm:cxn modelId="{719E983E-16EA-4572-A9C7-75DEC0D4480B}" type="presParOf" srcId="{22B2F383-7A05-4BDE-B2FC-DBA8B251FE97}" destId="{88593473-C61B-4BF7-9182-DCE50EBE34BD}" srcOrd="3" destOrd="0" presId="urn:microsoft.com/office/officeart/2018/2/layout/IconCircleList"/>
    <dgm:cxn modelId="{21244F5B-93FA-4946-9F07-F9D2BF6CB5B7}" type="presParOf" srcId="{4C98991F-08FE-41DC-90B2-D070B5261D32}" destId="{6A68CE3D-5F5C-4287-8EFF-2DB60CC7E4C8}" srcOrd="3" destOrd="0" presId="urn:microsoft.com/office/officeart/2018/2/layout/IconCircleList"/>
    <dgm:cxn modelId="{72860DE7-B4C4-4BF0-8E19-DA044D4456F6}" type="presParOf" srcId="{4C98991F-08FE-41DC-90B2-D070B5261D32}" destId="{C9F40938-8C5B-49D2-B0A9-F4E8A6AB46A3}" srcOrd="4" destOrd="0" presId="urn:microsoft.com/office/officeart/2018/2/layout/IconCircleList"/>
    <dgm:cxn modelId="{AFB12AC7-E475-45DE-BDF0-387CCC55481D}" type="presParOf" srcId="{C9F40938-8C5B-49D2-B0A9-F4E8A6AB46A3}" destId="{23F50CD6-1DEC-4DB9-BB64-58B866BD3248}" srcOrd="0" destOrd="0" presId="urn:microsoft.com/office/officeart/2018/2/layout/IconCircleList"/>
    <dgm:cxn modelId="{76E7C278-A068-4EB6-B88B-869A3C7196E5}" type="presParOf" srcId="{C9F40938-8C5B-49D2-B0A9-F4E8A6AB46A3}" destId="{4621C32E-0C76-4F08-A635-30CE72AFE98F}" srcOrd="1" destOrd="0" presId="urn:microsoft.com/office/officeart/2018/2/layout/IconCircleList"/>
    <dgm:cxn modelId="{8CDE9D31-DADB-46BC-87C9-8065DCC64460}" type="presParOf" srcId="{C9F40938-8C5B-49D2-B0A9-F4E8A6AB46A3}" destId="{5D15F280-9F4F-4E91-961A-73C73593FB0B}" srcOrd="2" destOrd="0" presId="urn:microsoft.com/office/officeart/2018/2/layout/IconCircleList"/>
    <dgm:cxn modelId="{F95754A3-AAAD-43AF-AC52-72D3B010EFE1}" type="presParOf" srcId="{C9F40938-8C5B-49D2-B0A9-F4E8A6AB46A3}" destId="{AAA95FA1-AD7F-4495-A10B-D27ECFDFB53F}" srcOrd="3" destOrd="0" presId="urn:microsoft.com/office/officeart/2018/2/layout/IconCircleList"/>
    <dgm:cxn modelId="{126119EE-6AC6-42E1-987F-25E176F4CADB}" type="presParOf" srcId="{4C98991F-08FE-41DC-90B2-D070B5261D32}" destId="{B75D74FB-163C-460F-B2E0-6C398D635E5A}" srcOrd="5" destOrd="0" presId="urn:microsoft.com/office/officeart/2018/2/layout/IconCircleList"/>
    <dgm:cxn modelId="{D19C7F79-0B89-4D31-9347-2FB47F7CD1D4}" type="presParOf" srcId="{4C98991F-08FE-41DC-90B2-D070B5261D32}" destId="{3CA46212-7808-4A29-915C-3F828D36981E}" srcOrd="6" destOrd="0" presId="urn:microsoft.com/office/officeart/2018/2/layout/IconCircleList"/>
    <dgm:cxn modelId="{9A7C2408-0DD9-41CE-B770-88B825B8D5A9}" type="presParOf" srcId="{3CA46212-7808-4A29-915C-3F828D36981E}" destId="{E25A688B-2D01-4C83-85D5-5C518EFCAC25}" srcOrd="0" destOrd="0" presId="urn:microsoft.com/office/officeart/2018/2/layout/IconCircleList"/>
    <dgm:cxn modelId="{CDC69DD9-3EC9-412A-A744-367B08A42C55}" type="presParOf" srcId="{3CA46212-7808-4A29-915C-3F828D36981E}" destId="{255A3C75-6607-48EE-B590-D17036DECEA5}" srcOrd="1" destOrd="0" presId="urn:microsoft.com/office/officeart/2018/2/layout/IconCircleList"/>
    <dgm:cxn modelId="{329ECB9C-1D9A-471C-91E5-B0C1B750D291}" type="presParOf" srcId="{3CA46212-7808-4A29-915C-3F828D36981E}" destId="{84EEE1B5-8B66-4238-9B32-4B2A7751F08E}" srcOrd="2" destOrd="0" presId="urn:microsoft.com/office/officeart/2018/2/layout/IconCircleList"/>
    <dgm:cxn modelId="{0A96BB58-B72E-44EB-B3B1-84E824273370}" type="presParOf" srcId="{3CA46212-7808-4A29-915C-3F828D36981E}" destId="{D6EAFA19-F9E7-4B4F-A02F-426C0BDFF55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41E467-67B6-4FB4-9586-A033835A6CD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FE8E94C-FC0C-4AF6-87B2-958FC7BF9ECC}">
      <dgm:prSet/>
      <dgm:spPr/>
      <dgm:t>
        <a:bodyPr/>
        <a:lstStyle/>
        <a:p>
          <a:r>
            <a:rPr lang="en-US" b="1"/>
            <a:t>Who is Gen Z?</a:t>
          </a:r>
          <a:endParaRPr lang="en-US"/>
        </a:p>
      </dgm:t>
    </dgm:pt>
    <dgm:pt modelId="{823A006C-CE4E-460C-8EBE-A2C4F37B4E6B}" type="parTrans" cxnId="{481181DE-947E-4185-B0C5-8B3BD69E9F60}">
      <dgm:prSet/>
      <dgm:spPr/>
      <dgm:t>
        <a:bodyPr/>
        <a:lstStyle/>
        <a:p>
          <a:endParaRPr lang="en-US"/>
        </a:p>
      </dgm:t>
    </dgm:pt>
    <dgm:pt modelId="{BA0D3E55-40E7-4028-9DD1-C8F4D070FBC6}" type="sibTrans" cxnId="{481181DE-947E-4185-B0C5-8B3BD69E9F60}">
      <dgm:prSet/>
      <dgm:spPr/>
      <dgm:t>
        <a:bodyPr/>
        <a:lstStyle/>
        <a:p>
          <a:endParaRPr lang="en-US"/>
        </a:p>
      </dgm:t>
    </dgm:pt>
    <dgm:pt modelId="{A1D9B6D1-1715-40E6-BE8C-2AF8E7567F52}">
      <dgm:prSet/>
      <dgm:spPr/>
      <dgm:t>
        <a:bodyPr/>
        <a:lstStyle/>
        <a:p>
          <a:r>
            <a:rPr lang="en-US" b="1"/>
            <a:t>Born from 1997-2012</a:t>
          </a:r>
          <a:endParaRPr lang="en-US"/>
        </a:p>
      </dgm:t>
    </dgm:pt>
    <dgm:pt modelId="{A11161B5-FEA8-415D-AA3A-414EB54F9FA4}" type="parTrans" cxnId="{8ECB4A62-2A92-41CC-9A89-F0FF8A266D17}">
      <dgm:prSet/>
      <dgm:spPr/>
      <dgm:t>
        <a:bodyPr/>
        <a:lstStyle/>
        <a:p>
          <a:endParaRPr lang="en-US"/>
        </a:p>
      </dgm:t>
    </dgm:pt>
    <dgm:pt modelId="{BE351F0D-4653-498D-B28F-34AF7A75C6EF}" type="sibTrans" cxnId="{8ECB4A62-2A92-41CC-9A89-F0FF8A266D17}">
      <dgm:prSet/>
      <dgm:spPr/>
      <dgm:t>
        <a:bodyPr/>
        <a:lstStyle/>
        <a:p>
          <a:endParaRPr lang="en-US"/>
        </a:p>
      </dgm:t>
    </dgm:pt>
    <dgm:pt modelId="{8D95E732-1BD5-4194-8260-CF743DF8480A}">
      <dgm:prSet/>
      <dgm:spPr/>
      <dgm:t>
        <a:bodyPr/>
        <a:lstStyle/>
        <a:p>
          <a:r>
            <a:rPr lang="en-US" b="1"/>
            <a:t>Grew up with technology and rapid innovation</a:t>
          </a:r>
          <a:endParaRPr lang="en-US"/>
        </a:p>
      </dgm:t>
    </dgm:pt>
    <dgm:pt modelId="{D986A2FE-937B-45D1-8EE0-BD9C2027E1C3}" type="parTrans" cxnId="{89BBB162-64A6-4338-8F60-91E395CF2BC3}">
      <dgm:prSet/>
      <dgm:spPr/>
      <dgm:t>
        <a:bodyPr/>
        <a:lstStyle/>
        <a:p>
          <a:endParaRPr lang="en-US"/>
        </a:p>
      </dgm:t>
    </dgm:pt>
    <dgm:pt modelId="{B80BD9F9-5210-4CEA-9002-FD19FEB013B0}" type="sibTrans" cxnId="{89BBB162-64A6-4338-8F60-91E395CF2BC3}">
      <dgm:prSet/>
      <dgm:spPr/>
      <dgm:t>
        <a:bodyPr/>
        <a:lstStyle/>
        <a:p>
          <a:endParaRPr lang="en-US"/>
        </a:p>
      </dgm:t>
    </dgm:pt>
    <dgm:pt modelId="{F8B8A8D8-B258-4AFB-B27B-1CFE14354BA1}">
      <dgm:prSet/>
      <dgm:spPr/>
      <dgm:t>
        <a:bodyPr/>
        <a:lstStyle/>
        <a:p>
          <a:r>
            <a:rPr lang="en-US" b="1"/>
            <a:t>Values meaningful work and making a positive impact</a:t>
          </a:r>
          <a:endParaRPr lang="en-US"/>
        </a:p>
      </dgm:t>
    </dgm:pt>
    <dgm:pt modelId="{DCBE1829-730D-47A9-936E-B196679345CC}" type="parTrans" cxnId="{02E7B9F4-DB4D-4E40-9BFD-0AEC9F159495}">
      <dgm:prSet/>
      <dgm:spPr/>
      <dgm:t>
        <a:bodyPr/>
        <a:lstStyle/>
        <a:p>
          <a:endParaRPr lang="en-US"/>
        </a:p>
      </dgm:t>
    </dgm:pt>
    <dgm:pt modelId="{2F7E4BD8-B73B-4DFC-A1B2-8C4A5A90913F}" type="sibTrans" cxnId="{02E7B9F4-DB4D-4E40-9BFD-0AEC9F159495}">
      <dgm:prSet/>
      <dgm:spPr/>
      <dgm:t>
        <a:bodyPr/>
        <a:lstStyle/>
        <a:p>
          <a:endParaRPr lang="en-US"/>
        </a:p>
      </dgm:t>
    </dgm:pt>
    <dgm:pt modelId="{39888F59-5B30-45A8-B011-181755B9B20F}">
      <dgm:prSet/>
      <dgm:spPr/>
      <dgm:t>
        <a:bodyPr/>
        <a:lstStyle/>
        <a:p>
          <a:r>
            <a:rPr lang="en-US" b="1"/>
            <a:t>Seeks careers with opportunities to grow and lead</a:t>
          </a:r>
          <a:endParaRPr lang="en-US"/>
        </a:p>
      </dgm:t>
    </dgm:pt>
    <dgm:pt modelId="{424264D7-2E64-4243-9A16-00211278EC03}" type="parTrans" cxnId="{28E8D151-A9EB-451F-877F-70F3D4132660}">
      <dgm:prSet/>
      <dgm:spPr/>
      <dgm:t>
        <a:bodyPr/>
        <a:lstStyle/>
        <a:p>
          <a:endParaRPr lang="en-US"/>
        </a:p>
      </dgm:t>
    </dgm:pt>
    <dgm:pt modelId="{4C21AF9E-F6B8-473C-928D-157570B725C9}" type="sibTrans" cxnId="{28E8D151-A9EB-451F-877F-70F3D4132660}">
      <dgm:prSet/>
      <dgm:spPr/>
      <dgm:t>
        <a:bodyPr/>
        <a:lstStyle/>
        <a:p>
          <a:endParaRPr lang="en-US"/>
        </a:p>
      </dgm:t>
    </dgm:pt>
    <dgm:pt modelId="{93AFBCA8-3A71-4258-B2FC-4B3843B93154}">
      <dgm:prSet/>
      <dgm:spPr/>
      <dgm:t>
        <a:bodyPr/>
        <a:lstStyle/>
        <a:p>
          <a:r>
            <a:rPr lang="en-US" b="1"/>
            <a:t>Brings fresh perspectives and new ideas to the workplace</a:t>
          </a:r>
          <a:endParaRPr lang="en-US"/>
        </a:p>
      </dgm:t>
    </dgm:pt>
    <dgm:pt modelId="{D77D936E-A659-43D5-A239-345BF164EFB0}" type="parTrans" cxnId="{E969A808-A185-4293-A014-A614E40E58DA}">
      <dgm:prSet/>
      <dgm:spPr/>
      <dgm:t>
        <a:bodyPr/>
        <a:lstStyle/>
        <a:p>
          <a:endParaRPr lang="en-US"/>
        </a:p>
      </dgm:t>
    </dgm:pt>
    <dgm:pt modelId="{481FCCB2-E560-455E-AE27-3B42C001ABC5}" type="sibTrans" cxnId="{E969A808-A185-4293-A014-A614E40E58DA}">
      <dgm:prSet/>
      <dgm:spPr/>
      <dgm:t>
        <a:bodyPr/>
        <a:lstStyle/>
        <a:p>
          <a:endParaRPr lang="en-US"/>
        </a:p>
      </dgm:t>
    </dgm:pt>
    <dgm:pt modelId="{F5BA2E28-FC96-40A3-9852-B4B0434B021C}" type="pres">
      <dgm:prSet presAssocID="{0941E467-67B6-4FB4-9586-A033835A6CDA}" presName="linear" presStyleCnt="0">
        <dgm:presLayoutVars>
          <dgm:animLvl val="lvl"/>
          <dgm:resizeHandles val="exact"/>
        </dgm:presLayoutVars>
      </dgm:prSet>
      <dgm:spPr/>
    </dgm:pt>
    <dgm:pt modelId="{CCD6309E-2B4D-43F1-8FE3-DA62597CB640}" type="pres">
      <dgm:prSet presAssocID="{FFE8E94C-FC0C-4AF6-87B2-958FC7BF9ECC}" presName="parentText" presStyleLbl="node1" presStyleIdx="0" presStyleCnt="1">
        <dgm:presLayoutVars>
          <dgm:chMax val="0"/>
          <dgm:bulletEnabled val="1"/>
        </dgm:presLayoutVars>
      </dgm:prSet>
      <dgm:spPr/>
    </dgm:pt>
    <dgm:pt modelId="{DA6F95A6-3DDA-4066-8562-CE7D436DED82}" type="pres">
      <dgm:prSet presAssocID="{FFE8E94C-FC0C-4AF6-87B2-958FC7BF9ECC}" presName="childText" presStyleLbl="revTx" presStyleIdx="0" presStyleCnt="1">
        <dgm:presLayoutVars>
          <dgm:bulletEnabled val="1"/>
        </dgm:presLayoutVars>
      </dgm:prSet>
      <dgm:spPr/>
    </dgm:pt>
  </dgm:ptLst>
  <dgm:cxnLst>
    <dgm:cxn modelId="{E969A808-A185-4293-A014-A614E40E58DA}" srcId="{FFE8E94C-FC0C-4AF6-87B2-958FC7BF9ECC}" destId="{93AFBCA8-3A71-4258-B2FC-4B3843B93154}" srcOrd="4" destOrd="0" parTransId="{D77D936E-A659-43D5-A239-345BF164EFB0}" sibTransId="{481FCCB2-E560-455E-AE27-3B42C001ABC5}"/>
    <dgm:cxn modelId="{8ECB4A62-2A92-41CC-9A89-F0FF8A266D17}" srcId="{FFE8E94C-FC0C-4AF6-87B2-958FC7BF9ECC}" destId="{A1D9B6D1-1715-40E6-BE8C-2AF8E7567F52}" srcOrd="0" destOrd="0" parTransId="{A11161B5-FEA8-415D-AA3A-414EB54F9FA4}" sibTransId="{BE351F0D-4653-498D-B28F-34AF7A75C6EF}"/>
    <dgm:cxn modelId="{89BBB162-64A6-4338-8F60-91E395CF2BC3}" srcId="{FFE8E94C-FC0C-4AF6-87B2-958FC7BF9ECC}" destId="{8D95E732-1BD5-4194-8260-CF743DF8480A}" srcOrd="1" destOrd="0" parTransId="{D986A2FE-937B-45D1-8EE0-BD9C2027E1C3}" sibTransId="{B80BD9F9-5210-4CEA-9002-FD19FEB013B0}"/>
    <dgm:cxn modelId="{5DA04946-CD80-4C70-AF27-B7C677E98F58}" type="presOf" srcId="{8D95E732-1BD5-4194-8260-CF743DF8480A}" destId="{DA6F95A6-3DDA-4066-8562-CE7D436DED82}" srcOrd="0" destOrd="1" presId="urn:microsoft.com/office/officeart/2005/8/layout/vList2"/>
    <dgm:cxn modelId="{82B4D36B-F421-4F54-B5DB-91DD1EA9A598}" type="presOf" srcId="{A1D9B6D1-1715-40E6-BE8C-2AF8E7567F52}" destId="{DA6F95A6-3DDA-4066-8562-CE7D436DED82}" srcOrd="0" destOrd="0" presId="urn:microsoft.com/office/officeart/2005/8/layout/vList2"/>
    <dgm:cxn modelId="{4A37754D-1E35-46D7-BF2B-C12CC7876A1F}" type="presOf" srcId="{39888F59-5B30-45A8-B011-181755B9B20F}" destId="{DA6F95A6-3DDA-4066-8562-CE7D436DED82}" srcOrd="0" destOrd="3" presId="urn:microsoft.com/office/officeart/2005/8/layout/vList2"/>
    <dgm:cxn modelId="{C767BD4D-2A86-457C-A25E-49E2F50F78A1}" type="presOf" srcId="{93AFBCA8-3A71-4258-B2FC-4B3843B93154}" destId="{DA6F95A6-3DDA-4066-8562-CE7D436DED82}" srcOrd="0" destOrd="4" presId="urn:microsoft.com/office/officeart/2005/8/layout/vList2"/>
    <dgm:cxn modelId="{28E8D151-A9EB-451F-877F-70F3D4132660}" srcId="{FFE8E94C-FC0C-4AF6-87B2-958FC7BF9ECC}" destId="{39888F59-5B30-45A8-B011-181755B9B20F}" srcOrd="3" destOrd="0" parTransId="{424264D7-2E64-4243-9A16-00211278EC03}" sibTransId="{4C21AF9E-F6B8-473C-928D-157570B725C9}"/>
    <dgm:cxn modelId="{4ECB6358-7D28-40A3-8727-F217403EA6AC}" type="presOf" srcId="{FFE8E94C-FC0C-4AF6-87B2-958FC7BF9ECC}" destId="{CCD6309E-2B4D-43F1-8FE3-DA62597CB640}" srcOrd="0" destOrd="0" presId="urn:microsoft.com/office/officeart/2005/8/layout/vList2"/>
    <dgm:cxn modelId="{D4ADB5CE-278C-4471-AD27-6B992D47DCC3}" type="presOf" srcId="{0941E467-67B6-4FB4-9586-A033835A6CDA}" destId="{F5BA2E28-FC96-40A3-9852-B4B0434B021C}" srcOrd="0" destOrd="0" presId="urn:microsoft.com/office/officeart/2005/8/layout/vList2"/>
    <dgm:cxn modelId="{481181DE-947E-4185-B0C5-8B3BD69E9F60}" srcId="{0941E467-67B6-4FB4-9586-A033835A6CDA}" destId="{FFE8E94C-FC0C-4AF6-87B2-958FC7BF9ECC}" srcOrd="0" destOrd="0" parTransId="{823A006C-CE4E-460C-8EBE-A2C4F37B4E6B}" sibTransId="{BA0D3E55-40E7-4028-9DD1-C8F4D070FBC6}"/>
    <dgm:cxn modelId="{3EC18DF4-70AF-45C1-B4E7-75D7CDABB188}" type="presOf" srcId="{F8B8A8D8-B258-4AFB-B27B-1CFE14354BA1}" destId="{DA6F95A6-3DDA-4066-8562-CE7D436DED82}" srcOrd="0" destOrd="2" presId="urn:microsoft.com/office/officeart/2005/8/layout/vList2"/>
    <dgm:cxn modelId="{02E7B9F4-DB4D-4E40-9BFD-0AEC9F159495}" srcId="{FFE8E94C-FC0C-4AF6-87B2-958FC7BF9ECC}" destId="{F8B8A8D8-B258-4AFB-B27B-1CFE14354BA1}" srcOrd="2" destOrd="0" parTransId="{DCBE1829-730D-47A9-936E-B196679345CC}" sibTransId="{2F7E4BD8-B73B-4DFC-A1B2-8C4A5A90913F}"/>
    <dgm:cxn modelId="{B0370449-398F-44A6-903C-81D77BFF32E6}" type="presParOf" srcId="{F5BA2E28-FC96-40A3-9852-B4B0434B021C}" destId="{CCD6309E-2B4D-43F1-8FE3-DA62597CB640}" srcOrd="0" destOrd="0" presId="urn:microsoft.com/office/officeart/2005/8/layout/vList2"/>
    <dgm:cxn modelId="{349E7D55-6B10-419C-8D31-CD88B045697E}" type="presParOf" srcId="{F5BA2E28-FC96-40A3-9852-B4B0434B021C}" destId="{DA6F95A6-3DDA-4066-8562-CE7D436DED8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B156FB-621F-4268-91DB-B2BECE6ADAB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4361269-A288-4971-80F7-73AEB6AB661E}">
      <dgm:prSet/>
      <dgm:spPr/>
      <dgm:t>
        <a:bodyPr/>
        <a:lstStyle/>
        <a:p>
          <a:r>
            <a:rPr lang="en-US"/>
            <a:t>Your Career Doesn’t Stop at Caregiving</a:t>
          </a:r>
        </a:p>
      </dgm:t>
    </dgm:pt>
    <dgm:pt modelId="{86A68EEA-74CD-4755-9986-1E773B20B127}" type="parTrans" cxnId="{A369525C-4C1A-4324-9634-62E52933A51F}">
      <dgm:prSet/>
      <dgm:spPr/>
      <dgm:t>
        <a:bodyPr/>
        <a:lstStyle/>
        <a:p>
          <a:endParaRPr lang="en-US"/>
        </a:p>
      </dgm:t>
    </dgm:pt>
    <dgm:pt modelId="{49D8C443-0D92-4438-B9F2-6F7F2BF1770B}" type="sibTrans" cxnId="{A369525C-4C1A-4324-9634-62E52933A51F}">
      <dgm:prSet/>
      <dgm:spPr/>
      <dgm:t>
        <a:bodyPr/>
        <a:lstStyle/>
        <a:p>
          <a:endParaRPr lang="en-US"/>
        </a:p>
      </dgm:t>
    </dgm:pt>
    <dgm:pt modelId="{A205459B-6038-407A-A8C4-6A08BFC865FC}">
      <dgm:prSet/>
      <dgm:spPr/>
      <dgm:t>
        <a:bodyPr/>
        <a:lstStyle/>
        <a:p>
          <a:r>
            <a:rPr lang="en-US"/>
            <a:t>Caregiving</a:t>
          </a:r>
        </a:p>
      </dgm:t>
    </dgm:pt>
    <dgm:pt modelId="{210D65A2-58D5-40A9-BFD5-C589E9D3C951}" type="parTrans" cxnId="{2B194CD1-6BD4-4193-B40D-AFB1069FD9BC}">
      <dgm:prSet/>
      <dgm:spPr/>
      <dgm:t>
        <a:bodyPr/>
        <a:lstStyle/>
        <a:p>
          <a:endParaRPr lang="en-US"/>
        </a:p>
      </dgm:t>
    </dgm:pt>
    <dgm:pt modelId="{CE5D5CD4-D26E-4C38-AFCB-911DE7AD00DC}" type="sibTrans" cxnId="{2B194CD1-6BD4-4193-B40D-AFB1069FD9BC}">
      <dgm:prSet/>
      <dgm:spPr/>
      <dgm:t>
        <a:bodyPr/>
        <a:lstStyle/>
        <a:p>
          <a:endParaRPr lang="en-US"/>
        </a:p>
      </dgm:t>
    </dgm:pt>
    <dgm:pt modelId="{5E3332BA-3650-400A-9101-79AEF50C2987}">
      <dgm:prSet/>
      <dgm:spPr/>
      <dgm:t>
        <a:bodyPr/>
        <a:lstStyle/>
        <a:p>
          <a:r>
            <a:rPr lang="en-US"/>
            <a:t>Med Aide</a:t>
          </a:r>
        </a:p>
      </dgm:t>
    </dgm:pt>
    <dgm:pt modelId="{31D14EED-3E88-43D1-99B1-2E68BAC60964}" type="parTrans" cxnId="{02E81736-9F4E-4B46-AE49-F53732F9728A}">
      <dgm:prSet/>
      <dgm:spPr/>
      <dgm:t>
        <a:bodyPr/>
        <a:lstStyle/>
        <a:p>
          <a:endParaRPr lang="en-US"/>
        </a:p>
      </dgm:t>
    </dgm:pt>
    <dgm:pt modelId="{26300F20-D985-464A-8C1D-086C6CFAB10F}" type="sibTrans" cxnId="{02E81736-9F4E-4B46-AE49-F53732F9728A}">
      <dgm:prSet/>
      <dgm:spPr/>
      <dgm:t>
        <a:bodyPr/>
        <a:lstStyle/>
        <a:p>
          <a:endParaRPr lang="en-US"/>
        </a:p>
      </dgm:t>
    </dgm:pt>
    <dgm:pt modelId="{089E6783-17E8-4C4D-BBB1-6DDB0E3A724D}">
      <dgm:prSet/>
      <dgm:spPr/>
      <dgm:t>
        <a:bodyPr/>
        <a:lstStyle/>
        <a:p>
          <a:r>
            <a:rPr lang="en-US"/>
            <a:t>Activities</a:t>
          </a:r>
        </a:p>
      </dgm:t>
    </dgm:pt>
    <dgm:pt modelId="{E4667E23-EB64-4663-9CBB-1B7EB1C6C54D}" type="parTrans" cxnId="{6574AF34-BC2C-497D-B761-BECD51DD062C}">
      <dgm:prSet/>
      <dgm:spPr/>
      <dgm:t>
        <a:bodyPr/>
        <a:lstStyle/>
        <a:p>
          <a:endParaRPr lang="en-US"/>
        </a:p>
      </dgm:t>
    </dgm:pt>
    <dgm:pt modelId="{B752D623-45F7-4072-A68B-A5BA94F66FFA}" type="sibTrans" cxnId="{6574AF34-BC2C-497D-B761-BECD51DD062C}">
      <dgm:prSet/>
      <dgm:spPr/>
      <dgm:t>
        <a:bodyPr/>
        <a:lstStyle/>
        <a:p>
          <a:endParaRPr lang="en-US"/>
        </a:p>
      </dgm:t>
    </dgm:pt>
    <dgm:pt modelId="{BA27AAB2-1EBC-4835-859D-AC8A7437DA02}">
      <dgm:prSet/>
      <dgm:spPr/>
      <dgm:t>
        <a:bodyPr/>
        <a:lstStyle/>
        <a:p>
          <a:r>
            <a:rPr lang="en-US"/>
            <a:t>Sales &amp; Marketing</a:t>
          </a:r>
        </a:p>
      </dgm:t>
    </dgm:pt>
    <dgm:pt modelId="{B168AC23-D065-4393-A71A-129DB41BE858}" type="parTrans" cxnId="{C64B6759-9E9B-4232-A718-D1BAA0C3B89F}">
      <dgm:prSet/>
      <dgm:spPr/>
      <dgm:t>
        <a:bodyPr/>
        <a:lstStyle/>
        <a:p>
          <a:endParaRPr lang="en-US"/>
        </a:p>
      </dgm:t>
    </dgm:pt>
    <dgm:pt modelId="{CE517B81-2E09-4B6B-B53E-098AED8E51F3}" type="sibTrans" cxnId="{C64B6759-9E9B-4232-A718-D1BAA0C3B89F}">
      <dgm:prSet/>
      <dgm:spPr/>
      <dgm:t>
        <a:bodyPr/>
        <a:lstStyle/>
        <a:p>
          <a:endParaRPr lang="en-US"/>
        </a:p>
      </dgm:t>
    </dgm:pt>
    <dgm:pt modelId="{889957D1-A5AF-429B-BD78-DCAE6029EE7D}">
      <dgm:prSet/>
      <dgm:spPr/>
      <dgm:t>
        <a:bodyPr/>
        <a:lstStyle/>
        <a:p>
          <a:r>
            <a:rPr lang="en-US"/>
            <a:t>Human Resources</a:t>
          </a:r>
        </a:p>
      </dgm:t>
    </dgm:pt>
    <dgm:pt modelId="{E910F9A8-1664-4BCD-AE05-C8B4424D5036}" type="parTrans" cxnId="{9C33B6D8-C5B9-4703-B588-9643BB987483}">
      <dgm:prSet/>
      <dgm:spPr/>
      <dgm:t>
        <a:bodyPr/>
        <a:lstStyle/>
        <a:p>
          <a:endParaRPr lang="en-US"/>
        </a:p>
      </dgm:t>
    </dgm:pt>
    <dgm:pt modelId="{B1B49035-B4ED-4BE6-9321-9B1364DDA8DB}" type="sibTrans" cxnId="{9C33B6D8-C5B9-4703-B588-9643BB987483}">
      <dgm:prSet/>
      <dgm:spPr/>
      <dgm:t>
        <a:bodyPr/>
        <a:lstStyle/>
        <a:p>
          <a:endParaRPr lang="en-US"/>
        </a:p>
      </dgm:t>
    </dgm:pt>
    <dgm:pt modelId="{A9446B74-E9D0-4519-9935-61C70F8B5F6D}">
      <dgm:prSet/>
      <dgm:spPr/>
      <dgm:t>
        <a:bodyPr/>
        <a:lstStyle/>
        <a:p>
          <a:r>
            <a:rPr lang="en-US"/>
            <a:t>Nursing</a:t>
          </a:r>
        </a:p>
      </dgm:t>
    </dgm:pt>
    <dgm:pt modelId="{45040843-4DB4-44C0-9691-F5BEBD63BB7D}" type="parTrans" cxnId="{B2239B9D-95D9-4566-9D27-CF9DAB3F6F7E}">
      <dgm:prSet/>
      <dgm:spPr/>
      <dgm:t>
        <a:bodyPr/>
        <a:lstStyle/>
        <a:p>
          <a:endParaRPr lang="en-US"/>
        </a:p>
      </dgm:t>
    </dgm:pt>
    <dgm:pt modelId="{2E0BE845-2365-496A-A459-241CD167B352}" type="sibTrans" cxnId="{B2239B9D-95D9-4566-9D27-CF9DAB3F6F7E}">
      <dgm:prSet/>
      <dgm:spPr/>
      <dgm:t>
        <a:bodyPr/>
        <a:lstStyle/>
        <a:p>
          <a:endParaRPr lang="en-US"/>
        </a:p>
      </dgm:t>
    </dgm:pt>
    <dgm:pt modelId="{9AB44371-869F-4DEF-AFB8-E45B36907849}">
      <dgm:prSet/>
      <dgm:spPr/>
      <dgm:t>
        <a:bodyPr/>
        <a:lstStyle/>
        <a:p>
          <a:r>
            <a:rPr lang="en-US"/>
            <a:t>Department Director</a:t>
          </a:r>
        </a:p>
      </dgm:t>
    </dgm:pt>
    <dgm:pt modelId="{0AB57152-C999-4074-9264-16C12758C41B}" type="parTrans" cxnId="{859E230B-7102-448B-8F93-876CA0D38AA1}">
      <dgm:prSet/>
      <dgm:spPr/>
      <dgm:t>
        <a:bodyPr/>
        <a:lstStyle/>
        <a:p>
          <a:endParaRPr lang="en-US"/>
        </a:p>
      </dgm:t>
    </dgm:pt>
    <dgm:pt modelId="{9214AC91-2774-4550-9F18-DB55F29EB6BA}" type="sibTrans" cxnId="{859E230B-7102-448B-8F93-876CA0D38AA1}">
      <dgm:prSet/>
      <dgm:spPr/>
      <dgm:t>
        <a:bodyPr/>
        <a:lstStyle/>
        <a:p>
          <a:endParaRPr lang="en-US"/>
        </a:p>
      </dgm:t>
    </dgm:pt>
    <dgm:pt modelId="{299FC093-64E5-4007-AA03-38FA78EFE2AD}">
      <dgm:prSet/>
      <dgm:spPr/>
      <dgm:t>
        <a:bodyPr/>
        <a:lstStyle/>
        <a:p>
          <a:r>
            <a:rPr lang="en-US"/>
            <a:t>Executive Director</a:t>
          </a:r>
        </a:p>
      </dgm:t>
    </dgm:pt>
    <dgm:pt modelId="{839B270C-1C00-4FDA-8ED5-C031D38C9CE0}" type="parTrans" cxnId="{65B14435-8E04-4BBD-850F-AECA19BAC1CF}">
      <dgm:prSet/>
      <dgm:spPr/>
      <dgm:t>
        <a:bodyPr/>
        <a:lstStyle/>
        <a:p>
          <a:endParaRPr lang="en-US"/>
        </a:p>
      </dgm:t>
    </dgm:pt>
    <dgm:pt modelId="{589EFCB9-A929-4A30-9E6F-367FE894178C}" type="sibTrans" cxnId="{65B14435-8E04-4BBD-850F-AECA19BAC1CF}">
      <dgm:prSet/>
      <dgm:spPr/>
      <dgm:t>
        <a:bodyPr/>
        <a:lstStyle/>
        <a:p>
          <a:endParaRPr lang="en-US"/>
        </a:p>
      </dgm:t>
    </dgm:pt>
    <dgm:pt modelId="{06EE3816-DD8E-473C-AD0F-951AE3158955}">
      <dgm:prSet/>
      <dgm:spPr/>
      <dgm:t>
        <a:bodyPr/>
        <a:lstStyle/>
        <a:p>
          <a:r>
            <a:rPr lang="en-US"/>
            <a:t>Senior Living offers Real opportunities to grow into leadership</a:t>
          </a:r>
        </a:p>
      </dgm:t>
    </dgm:pt>
    <dgm:pt modelId="{F39F16FA-315A-4512-ACFF-D5E4B1696776}" type="parTrans" cxnId="{F5072E04-6A83-4E26-AB55-9D58BCDB2748}">
      <dgm:prSet/>
      <dgm:spPr/>
      <dgm:t>
        <a:bodyPr/>
        <a:lstStyle/>
        <a:p>
          <a:endParaRPr lang="en-US"/>
        </a:p>
      </dgm:t>
    </dgm:pt>
    <dgm:pt modelId="{685416F8-6A8A-40D7-A090-B608FEAD5436}" type="sibTrans" cxnId="{F5072E04-6A83-4E26-AB55-9D58BCDB2748}">
      <dgm:prSet/>
      <dgm:spPr/>
      <dgm:t>
        <a:bodyPr/>
        <a:lstStyle/>
        <a:p>
          <a:endParaRPr lang="en-US"/>
        </a:p>
      </dgm:t>
    </dgm:pt>
    <dgm:pt modelId="{884DAD2C-1523-49D1-AC93-64625A378D22}">
      <dgm:prSet/>
      <dgm:spPr/>
      <dgm:t>
        <a:bodyPr/>
        <a:lstStyle/>
        <a:p>
          <a:r>
            <a:rPr lang="en-US"/>
            <a:t>Dining</a:t>
          </a:r>
        </a:p>
      </dgm:t>
    </dgm:pt>
    <dgm:pt modelId="{6AE85A21-A69D-40A1-A44A-437F46CB833E}" type="parTrans" cxnId="{5991122A-08F0-4B3C-B1C9-EFA1EDAC4615}">
      <dgm:prSet/>
      <dgm:spPr/>
    </dgm:pt>
    <dgm:pt modelId="{0D1B7AAD-6C0A-46B5-9CB0-367C7566FB3C}" type="sibTrans" cxnId="{5991122A-08F0-4B3C-B1C9-EFA1EDAC4615}">
      <dgm:prSet/>
      <dgm:spPr/>
    </dgm:pt>
    <dgm:pt modelId="{25F11259-FA2B-480E-A94D-D2DAE4565C49}" type="pres">
      <dgm:prSet presAssocID="{BCB156FB-621F-4268-91DB-B2BECE6ADAB3}" presName="linear" presStyleCnt="0">
        <dgm:presLayoutVars>
          <dgm:animLvl val="lvl"/>
          <dgm:resizeHandles val="exact"/>
        </dgm:presLayoutVars>
      </dgm:prSet>
      <dgm:spPr/>
    </dgm:pt>
    <dgm:pt modelId="{BCA364B4-721A-4807-8250-FA5A1316A1B5}" type="pres">
      <dgm:prSet presAssocID="{94361269-A288-4971-80F7-73AEB6AB661E}" presName="parentText" presStyleLbl="node1" presStyleIdx="0" presStyleCnt="2">
        <dgm:presLayoutVars>
          <dgm:chMax val="0"/>
          <dgm:bulletEnabled val="1"/>
        </dgm:presLayoutVars>
      </dgm:prSet>
      <dgm:spPr/>
    </dgm:pt>
    <dgm:pt modelId="{732C8D15-C0AE-4E1F-93B2-A3416D7D2B40}" type="pres">
      <dgm:prSet presAssocID="{94361269-A288-4971-80F7-73AEB6AB661E}" presName="childText" presStyleLbl="revTx" presStyleIdx="0" presStyleCnt="1">
        <dgm:presLayoutVars>
          <dgm:bulletEnabled val="1"/>
        </dgm:presLayoutVars>
      </dgm:prSet>
      <dgm:spPr/>
    </dgm:pt>
    <dgm:pt modelId="{291C88E8-77C3-4EE4-8989-0C70B8EBFECE}" type="pres">
      <dgm:prSet presAssocID="{06EE3816-DD8E-473C-AD0F-951AE3158955}" presName="parentText" presStyleLbl="node1" presStyleIdx="1" presStyleCnt="2">
        <dgm:presLayoutVars>
          <dgm:chMax val="0"/>
          <dgm:bulletEnabled val="1"/>
        </dgm:presLayoutVars>
      </dgm:prSet>
      <dgm:spPr/>
    </dgm:pt>
  </dgm:ptLst>
  <dgm:cxnLst>
    <dgm:cxn modelId="{F5072E04-6A83-4E26-AB55-9D58BCDB2748}" srcId="{BCB156FB-621F-4268-91DB-B2BECE6ADAB3}" destId="{06EE3816-DD8E-473C-AD0F-951AE3158955}" srcOrd="1" destOrd="0" parTransId="{F39F16FA-315A-4512-ACFF-D5E4B1696776}" sibTransId="{685416F8-6A8A-40D7-A090-B608FEAD5436}"/>
    <dgm:cxn modelId="{859E230B-7102-448B-8F93-876CA0D38AA1}" srcId="{94361269-A288-4971-80F7-73AEB6AB661E}" destId="{9AB44371-869F-4DEF-AFB8-E45B36907849}" srcOrd="7" destOrd="0" parTransId="{0AB57152-C999-4074-9264-16C12758C41B}" sibTransId="{9214AC91-2774-4550-9F18-DB55F29EB6BA}"/>
    <dgm:cxn modelId="{5991122A-08F0-4B3C-B1C9-EFA1EDAC4615}" srcId="{94361269-A288-4971-80F7-73AEB6AB661E}" destId="{884DAD2C-1523-49D1-AC93-64625A378D22}" srcOrd="1" destOrd="0" parTransId="{6AE85A21-A69D-40A1-A44A-437F46CB833E}" sibTransId="{0D1B7AAD-6C0A-46B5-9CB0-367C7566FB3C}"/>
    <dgm:cxn modelId="{6574AF34-BC2C-497D-B761-BECD51DD062C}" srcId="{94361269-A288-4971-80F7-73AEB6AB661E}" destId="{089E6783-17E8-4C4D-BBB1-6DDB0E3A724D}" srcOrd="3" destOrd="0" parTransId="{E4667E23-EB64-4663-9CBB-1B7EB1C6C54D}" sibTransId="{B752D623-45F7-4072-A68B-A5BA94F66FFA}"/>
    <dgm:cxn modelId="{65B14435-8E04-4BBD-850F-AECA19BAC1CF}" srcId="{94361269-A288-4971-80F7-73AEB6AB661E}" destId="{299FC093-64E5-4007-AA03-38FA78EFE2AD}" srcOrd="8" destOrd="0" parTransId="{839B270C-1C00-4FDA-8ED5-C031D38C9CE0}" sibTransId="{589EFCB9-A929-4A30-9E6F-367FE894178C}"/>
    <dgm:cxn modelId="{02E81736-9F4E-4B46-AE49-F53732F9728A}" srcId="{94361269-A288-4971-80F7-73AEB6AB661E}" destId="{5E3332BA-3650-400A-9101-79AEF50C2987}" srcOrd="2" destOrd="0" parTransId="{31D14EED-3E88-43D1-99B1-2E68BAC60964}" sibTransId="{26300F20-D985-464A-8C1D-086C6CFAB10F}"/>
    <dgm:cxn modelId="{A369525C-4C1A-4324-9634-62E52933A51F}" srcId="{BCB156FB-621F-4268-91DB-B2BECE6ADAB3}" destId="{94361269-A288-4971-80F7-73AEB6AB661E}" srcOrd="0" destOrd="0" parTransId="{86A68EEA-74CD-4755-9986-1E773B20B127}" sibTransId="{49D8C443-0D92-4438-B9F2-6F7F2BF1770B}"/>
    <dgm:cxn modelId="{C64B6759-9E9B-4232-A718-D1BAA0C3B89F}" srcId="{94361269-A288-4971-80F7-73AEB6AB661E}" destId="{BA27AAB2-1EBC-4835-859D-AC8A7437DA02}" srcOrd="4" destOrd="0" parTransId="{B168AC23-D065-4393-A71A-129DB41BE858}" sibTransId="{CE517B81-2E09-4B6B-B53E-098AED8E51F3}"/>
    <dgm:cxn modelId="{ABCA2393-BCBA-4B9E-89CD-B67E2287D78A}" type="presOf" srcId="{A9446B74-E9D0-4519-9935-61C70F8B5F6D}" destId="{732C8D15-C0AE-4E1F-93B2-A3416D7D2B40}" srcOrd="0" destOrd="6" presId="urn:microsoft.com/office/officeart/2005/8/layout/vList2"/>
    <dgm:cxn modelId="{4895B395-FAB5-4A9B-8712-5995F62029AE}" type="presOf" srcId="{889957D1-A5AF-429B-BD78-DCAE6029EE7D}" destId="{732C8D15-C0AE-4E1F-93B2-A3416D7D2B40}" srcOrd="0" destOrd="5" presId="urn:microsoft.com/office/officeart/2005/8/layout/vList2"/>
    <dgm:cxn modelId="{B2239B9D-95D9-4566-9D27-CF9DAB3F6F7E}" srcId="{94361269-A288-4971-80F7-73AEB6AB661E}" destId="{A9446B74-E9D0-4519-9935-61C70F8B5F6D}" srcOrd="6" destOrd="0" parTransId="{45040843-4DB4-44C0-9691-F5BEBD63BB7D}" sibTransId="{2E0BE845-2365-496A-A459-241CD167B352}"/>
    <dgm:cxn modelId="{1878A39D-7CE2-4EFF-B8CD-18F7A2153144}" type="presOf" srcId="{884DAD2C-1523-49D1-AC93-64625A378D22}" destId="{732C8D15-C0AE-4E1F-93B2-A3416D7D2B40}" srcOrd="0" destOrd="1" presId="urn:microsoft.com/office/officeart/2005/8/layout/vList2"/>
    <dgm:cxn modelId="{995DBCAD-36F3-4B93-A553-57B1C69C258F}" type="presOf" srcId="{A205459B-6038-407A-A8C4-6A08BFC865FC}" destId="{732C8D15-C0AE-4E1F-93B2-A3416D7D2B40}" srcOrd="0" destOrd="0" presId="urn:microsoft.com/office/officeart/2005/8/layout/vList2"/>
    <dgm:cxn modelId="{AA5666B7-F228-48D0-809A-815D254AABA2}" type="presOf" srcId="{299FC093-64E5-4007-AA03-38FA78EFE2AD}" destId="{732C8D15-C0AE-4E1F-93B2-A3416D7D2B40}" srcOrd="0" destOrd="8" presId="urn:microsoft.com/office/officeart/2005/8/layout/vList2"/>
    <dgm:cxn modelId="{74237EC3-3E3F-4E79-ACC1-1BDD18B8BAA1}" type="presOf" srcId="{9AB44371-869F-4DEF-AFB8-E45B36907849}" destId="{732C8D15-C0AE-4E1F-93B2-A3416D7D2B40}" srcOrd="0" destOrd="7" presId="urn:microsoft.com/office/officeart/2005/8/layout/vList2"/>
    <dgm:cxn modelId="{2B194CD1-6BD4-4193-B40D-AFB1069FD9BC}" srcId="{94361269-A288-4971-80F7-73AEB6AB661E}" destId="{A205459B-6038-407A-A8C4-6A08BFC865FC}" srcOrd="0" destOrd="0" parTransId="{210D65A2-58D5-40A9-BFD5-C589E9D3C951}" sibTransId="{CE5D5CD4-D26E-4C38-AFCB-911DE7AD00DC}"/>
    <dgm:cxn modelId="{7EDA6FD1-7B71-466E-828E-EF4AAD000D66}" type="presOf" srcId="{5E3332BA-3650-400A-9101-79AEF50C2987}" destId="{732C8D15-C0AE-4E1F-93B2-A3416D7D2B40}" srcOrd="0" destOrd="2" presId="urn:microsoft.com/office/officeart/2005/8/layout/vList2"/>
    <dgm:cxn modelId="{9C33B6D8-C5B9-4703-B588-9643BB987483}" srcId="{94361269-A288-4971-80F7-73AEB6AB661E}" destId="{889957D1-A5AF-429B-BD78-DCAE6029EE7D}" srcOrd="5" destOrd="0" parTransId="{E910F9A8-1664-4BCD-AE05-C8B4424D5036}" sibTransId="{B1B49035-B4ED-4BE6-9321-9B1364DDA8DB}"/>
    <dgm:cxn modelId="{ACF2FDDF-B970-4D01-990A-E4C49F836CB5}" type="presOf" srcId="{BCB156FB-621F-4268-91DB-B2BECE6ADAB3}" destId="{25F11259-FA2B-480E-A94D-D2DAE4565C49}" srcOrd="0" destOrd="0" presId="urn:microsoft.com/office/officeart/2005/8/layout/vList2"/>
    <dgm:cxn modelId="{216C6FE0-1E74-4845-A1CB-18BEC6DD53FF}" type="presOf" srcId="{BA27AAB2-1EBC-4835-859D-AC8A7437DA02}" destId="{732C8D15-C0AE-4E1F-93B2-A3416D7D2B40}" srcOrd="0" destOrd="4" presId="urn:microsoft.com/office/officeart/2005/8/layout/vList2"/>
    <dgm:cxn modelId="{93DBC4E4-862D-4D43-8D86-A7BA28F78A7E}" type="presOf" srcId="{94361269-A288-4971-80F7-73AEB6AB661E}" destId="{BCA364B4-721A-4807-8250-FA5A1316A1B5}" srcOrd="0" destOrd="0" presId="urn:microsoft.com/office/officeart/2005/8/layout/vList2"/>
    <dgm:cxn modelId="{56D666EF-BCE2-41A6-828E-97CBC8C96DA2}" type="presOf" srcId="{089E6783-17E8-4C4D-BBB1-6DDB0E3A724D}" destId="{732C8D15-C0AE-4E1F-93B2-A3416D7D2B40}" srcOrd="0" destOrd="3" presId="urn:microsoft.com/office/officeart/2005/8/layout/vList2"/>
    <dgm:cxn modelId="{CBF4EFFE-731D-492E-9B81-DE5EA3784B61}" type="presOf" srcId="{06EE3816-DD8E-473C-AD0F-951AE3158955}" destId="{291C88E8-77C3-4EE4-8989-0C70B8EBFECE}" srcOrd="0" destOrd="0" presId="urn:microsoft.com/office/officeart/2005/8/layout/vList2"/>
    <dgm:cxn modelId="{40F6B514-0B60-4550-84BC-B52618C1F23C}" type="presParOf" srcId="{25F11259-FA2B-480E-A94D-D2DAE4565C49}" destId="{BCA364B4-721A-4807-8250-FA5A1316A1B5}" srcOrd="0" destOrd="0" presId="urn:microsoft.com/office/officeart/2005/8/layout/vList2"/>
    <dgm:cxn modelId="{237E3FB2-DDD9-4332-9FC4-0E477B8398DA}" type="presParOf" srcId="{25F11259-FA2B-480E-A94D-D2DAE4565C49}" destId="{732C8D15-C0AE-4E1F-93B2-A3416D7D2B40}" srcOrd="1" destOrd="0" presId="urn:microsoft.com/office/officeart/2005/8/layout/vList2"/>
    <dgm:cxn modelId="{29AEA35F-BAA6-406A-BB72-14C1E64E68E3}" type="presParOf" srcId="{25F11259-FA2B-480E-A94D-D2DAE4565C49}" destId="{291C88E8-77C3-4EE4-8989-0C70B8EBFEC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D025E4-AFC1-49D1-A26C-0B6EF4106D78}" type="doc">
      <dgm:prSet loTypeId="urn:microsoft.com/office/officeart/2005/8/layout/chevron2" loCatId="process" qsTypeId="urn:microsoft.com/office/officeart/2005/8/quickstyle/simple1" qsCatId="simple" csTypeId="urn:microsoft.com/office/officeart/2005/8/colors/colorful5" csCatId="colorful"/>
      <dgm:spPr/>
      <dgm:t>
        <a:bodyPr/>
        <a:lstStyle/>
        <a:p>
          <a:endParaRPr lang="en-US"/>
        </a:p>
      </dgm:t>
    </dgm:pt>
    <dgm:pt modelId="{0E262FF6-EE75-42BE-AD0D-697CA538AF9E}">
      <dgm:prSet/>
      <dgm:spPr/>
      <dgm:t>
        <a:bodyPr/>
        <a:lstStyle/>
        <a:p>
          <a:r>
            <a:rPr lang="en-US"/>
            <a:t>LEARN</a:t>
          </a:r>
        </a:p>
      </dgm:t>
    </dgm:pt>
    <dgm:pt modelId="{69C0D996-9C92-4B80-A0C9-8F20270A263A}" type="parTrans" cxnId="{51A250A0-5429-4281-AB78-D9AAAEE9899E}">
      <dgm:prSet/>
      <dgm:spPr/>
      <dgm:t>
        <a:bodyPr/>
        <a:lstStyle/>
        <a:p>
          <a:endParaRPr lang="en-US"/>
        </a:p>
      </dgm:t>
    </dgm:pt>
    <dgm:pt modelId="{73B9EC63-64A5-4DED-ACB3-028A301E709A}" type="sibTrans" cxnId="{51A250A0-5429-4281-AB78-D9AAAEE9899E}">
      <dgm:prSet/>
      <dgm:spPr/>
      <dgm:t>
        <a:bodyPr/>
        <a:lstStyle/>
        <a:p>
          <a:endParaRPr lang="en-US"/>
        </a:p>
      </dgm:t>
    </dgm:pt>
    <dgm:pt modelId="{BCC1EA81-155F-4124-8D1B-03FB2B007F6A}">
      <dgm:prSet/>
      <dgm:spPr/>
      <dgm:t>
        <a:bodyPr/>
        <a:lstStyle/>
        <a:p>
          <a:r>
            <a:rPr lang="en-US"/>
            <a:t>LEARN for those living today</a:t>
          </a:r>
        </a:p>
      </dgm:t>
    </dgm:pt>
    <dgm:pt modelId="{BE2EBA00-3682-48F2-8FA3-95DE3C73D670}" type="parTrans" cxnId="{843412CF-F408-48D5-83F1-93227381D0DE}">
      <dgm:prSet/>
      <dgm:spPr/>
      <dgm:t>
        <a:bodyPr/>
        <a:lstStyle/>
        <a:p>
          <a:endParaRPr lang="en-US"/>
        </a:p>
      </dgm:t>
    </dgm:pt>
    <dgm:pt modelId="{BAA56A38-E408-4A9E-94F3-4DE36AC2184B}" type="sibTrans" cxnId="{843412CF-F408-48D5-83F1-93227381D0DE}">
      <dgm:prSet/>
      <dgm:spPr/>
      <dgm:t>
        <a:bodyPr/>
        <a:lstStyle/>
        <a:p>
          <a:endParaRPr lang="en-US"/>
        </a:p>
      </dgm:t>
    </dgm:pt>
    <dgm:pt modelId="{4B24F939-A803-4A94-B189-59363E32965C}">
      <dgm:prSet/>
      <dgm:spPr/>
      <dgm:t>
        <a:bodyPr/>
        <a:lstStyle/>
        <a:p>
          <a:r>
            <a:rPr lang="en-US"/>
            <a:t>INNOVATE</a:t>
          </a:r>
        </a:p>
      </dgm:t>
    </dgm:pt>
    <dgm:pt modelId="{CE78C566-FDC0-4165-ABDA-E7F07D834C02}" type="parTrans" cxnId="{83B6812B-AA13-4128-AE4E-1664A1E18683}">
      <dgm:prSet/>
      <dgm:spPr/>
      <dgm:t>
        <a:bodyPr/>
        <a:lstStyle/>
        <a:p>
          <a:endParaRPr lang="en-US"/>
        </a:p>
      </dgm:t>
    </dgm:pt>
    <dgm:pt modelId="{2FF34817-B3D3-4C61-B232-CEAA1A68343D}" type="sibTrans" cxnId="{83B6812B-AA13-4128-AE4E-1664A1E18683}">
      <dgm:prSet/>
      <dgm:spPr/>
      <dgm:t>
        <a:bodyPr/>
        <a:lstStyle/>
        <a:p>
          <a:endParaRPr lang="en-US"/>
        </a:p>
      </dgm:t>
    </dgm:pt>
    <dgm:pt modelId="{88B3C3AD-7F02-4806-8495-10E916604BEE}">
      <dgm:prSet/>
      <dgm:spPr/>
      <dgm:t>
        <a:bodyPr/>
        <a:lstStyle/>
        <a:p>
          <a:r>
            <a:rPr lang="en-US"/>
            <a:t>INNOVATE for those living today.</a:t>
          </a:r>
        </a:p>
      </dgm:t>
    </dgm:pt>
    <dgm:pt modelId="{E73F75FA-CB5C-4A88-85D5-39CF4C7126D0}" type="parTrans" cxnId="{3888A76A-2B7F-4289-9D1A-54D7C64AC364}">
      <dgm:prSet/>
      <dgm:spPr/>
      <dgm:t>
        <a:bodyPr/>
        <a:lstStyle/>
        <a:p>
          <a:endParaRPr lang="en-US"/>
        </a:p>
      </dgm:t>
    </dgm:pt>
    <dgm:pt modelId="{EE9E6DC3-D960-494D-99D3-0791E197C88C}" type="sibTrans" cxnId="{3888A76A-2B7F-4289-9D1A-54D7C64AC364}">
      <dgm:prSet/>
      <dgm:spPr/>
      <dgm:t>
        <a:bodyPr/>
        <a:lstStyle/>
        <a:p>
          <a:endParaRPr lang="en-US"/>
        </a:p>
      </dgm:t>
    </dgm:pt>
    <dgm:pt modelId="{EFDCA9FE-7264-4512-9E67-6A0983B92ED7}">
      <dgm:prSet/>
      <dgm:spPr/>
      <dgm:t>
        <a:bodyPr/>
        <a:lstStyle/>
        <a:p>
          <a:r>
            <a:rPr lang="en-US"/>
            <a:t>LEAD</a:t>
          </a:r>
        </a:p>
      </dgm:t>
    </dgm:pt>
    <dgm:pt modelId="{8C4C73ED-7ACB-4B5A-9536-2051A249C052}" type="parTrans" cxnId="{0497DFC3-01F4-4638-94A2-4DEE7BA637EA}">
      <dgm:prSet/>
      <dgm:spPr/>
      <dgm:t>
        <a:bodyPr/>
        <a:lstStyle/>
        <a:p>
          <a:endParaRPr lang="en-US"/>
        </a:p>
      </dgm:t>
    </dgm:pt>
    <dgm:pt modelId="{06EFB8C2-D67E-47FB-9683-42298BBC0164}" type="sibTrans" cxnId="{0497DFC3-01F4-4638-94A2-4DEE7BA637EA}">
      <dgm:prSet/>
      <dgm:spPr/>
      <dgm:t>
        <a:bodyPr/>
        <a:lstStyle/>
        <a:p>
          <a:endParaRPr lang="en-US"/>
        </a:p>
      </dgm:t>
    </dgm:pt>
    <dgm:pt modelId="{4D3D703A-097F-4B57-A72F-A5F29AE9F8FC}">
      <dgm:prSet/>
      <dgm:spPr/>
      <dgm:t>
        <a:bodyPr/>
        <a:lstStyle/>
        <a:p>
          <a:r>
            <a:rPr lang="en-US"/>
            <a:t>LEAD the future of senior living.</a:t>
          </a:r>
        </a:p>
      </dgm:t>
    </dgm:pt>
    <dgm:pt modelId="{DBD355E6-94AE-44A8-B951-F70383CB23DD}" type="parTrans" cxnId="{33EE4A9B-0E16-4140-B461-37292049F392}">
      <dgm:prSet/>
      <dgm:spPr/>
      <dgm:t>
        <a:bodyPr/>
        <a:lstStyle/>
        <a:p>
          <a:endParaRPr lang="en-US"/>
        </a:p>
      </dgm:t>
    </dgm:pt>
    <dgm:pt modelId="{BDBA9EE3-3B15-4B04-A0CC-0B2B2F030CB3}" type="sibTrans" cxnId="{33EE4A9B-0E16-4140-B461-37292049F392}">
      <dgm:prSet/>
      <dgm:spPr/>
      <dgm:t>
        <a:bodyPr/>
        <a:lstStyle/>
        <a:p>
          <a:endParaRPr lang="en-US"/>
        </a:p>
      </dgm:t>
    </dgm:pt>
    <dgm:pt modelId="{587104D7-C527-41EE-9FEB-5459CE57CF49}" type="pres">
      <dgm:prSet presAssocID="{4FD025E4-AFC1-49D1-A26C-0B6EF4106D78}" presName="linearFlow" presStyleCnt="0">
        <dgm:presLayoutVars>
          <dgm:dir/>
          <dgm:animLvl val="lvl"/>
          <dgm:resizeHandles val="exact"/>
        </dgm:presLayoutVars>
      </dgm:prSet>
      <dgm:spPr/>
    </dgm:pt>
    <dgm:pt modelId="{4275B5A2-2B07-4EF9-AB9D-661570C9E1B9}" type="pres">
      <dgm:prSet presAssocID="{0E262FF6-EE75-42BE-AD0D-697CA538AF9E}" presName="composite" presStyleCnt="0"/>
      <dgm:spPr/>
    </dgm:pt>
    <dgm:pt modelId="{90729E5B-5066-4384-9320-29CAB6AC5E70}" type="pres">
      <dgm:prSet presAssocID="{0E262FF6-EE75-42BE-AD0D-697CA538AF9E}" presName="parentText" presStyleLbl="alignNode1" presStyleIdx="0" presStyleCnt="3">
        <dgm:presLayoutVars>
          <dgm:chMax val="1"/>
          <dgm:bulletEnabled val="1"/>
        </dgm:presLayoutVars>
      </dgm:prSet>
      <dgm:spPr/>
    </dgm:pt>
    <dgm:pt modelId="{53F2EC21-41EB-4A27-9E49-C64BE1FC7867}" type="pres">
      <dgm:prSet presAssocID="{0E262FF6-EE75-42BE-AD0D-697CA538AF9E}" presName="descendantText" presStyleLbl="alignAcc1" presStyleIdx="0" presStyleCnt="3">
        <dgm:presLayoutVars>
          <dgm:bulletEnabled val="1"/>
        </dgm:presLayoutVars>
      </dgm:prSet>
      <dgm:spPr/>
    </dgm:pt>
    <dgm:pt modelId="{C1FA3345-A040-4381-96DC-8FCF071F9C9A}" type="pres">
      <dgm:prSet presAssocID="{73B9EC63-64A5-4DED-ACB3-028A301E709A}" presName="sp" presStyleCnt="0"/>
      <dgm:spPr/>
    </dgm:pt>
    <dgm:pt modelId="{222AECC4-B9A9-4390-AA41-8C81F15D4148}" type="pres">
      <dgm:prSet presAssocID="{4B24F939-A803-4A94-B189-59363E32965C}" presName="composite" presStyleCnt="0"/>
      <dgm:spPr/>
    </dgm:pt>
    <dgm:pt modelId="{A6DEE6BD-3DE0-45B3-8B00-1EAA7367620B}" type="pres">
      <dgm:prSet presAssocID="{4B24F939-A803-4A94-B189-59363E32965C}" presName="parentText" presStyleLbl="alignNode1" presStyleIdx="1" presStyleCnt="3">
        <dgm:presLayoutVars>
          <dgm:chMax val="1"/>
          <dgm:bulletEnabled val="1"/>
        </dgm:presLayoutVars>
      </dgm:prSet>
      <dgm:spPr/>
    </dgm:pt>
    <dgm:pt modelId="{93DC78B6-C385-4CB7-BBCF-FDED5D153F82}" type="pres">
      <dgm:prSet presAssocID="{4B24F939-A803-4A94-B189-59363E32965C}" presName="descendantText" presStyleLbl="alignAcc1" presStyleIdx="1" presStyleCnt="3">
        <dgm:presLayoutVars>
          <dgm:bulletEnabled val="1"/>
        </dgm:presLayoutVars>
      </dgm:prSet>
      <dgm:spPr/>
    </dgm:pt>
    <dgm:pt modelId="{D101A3A5-32A4-426E-963C-50A6EDBD1ABE}" type="pres">
      <dgm:prSet presAssocID="{2FF34817-B3D3-4C61-B232-CEAA1A68343D}" presName="sp" presStyleCnt="0"/>
      <dgm:spPr/>
    </dgm:pt>
    <dgm:pt modelId="{10DC7523-793F-412C-8E3F-453A30FAA3B7}" type="pres">
      <dgm:prSet presAssocID="{EFDCA9FE-7264-4512-9E67-6A0983B92ED7}" presName="composite" presStyleCnt="0"/>
      <dgm:spPr/>
    </dgm:pt>
    <dgm:pt modelId="{D948A2C0-D0AF-4552-972B-B994509F222B}" type="pres">
      <dgm:prSet presAssocID="{EFDCA9FE-7264-4512-9E67-6A0983B92ED7}" presName="parentText" presStyleLbl="alignNode1" presStyleIdx="2" presStyleCnt="3">
        <dgm:presLayoutVars>
          <dgm:chMax val="1"/>
          <dgm:bulletEnabled val="1"/>
        </dgm:presLayoutVars>
      </dgm:prSet>
      <dgm:spPr/>
    </dgm:pt>
    <dgm:pt modelId="{BA7BC3BF-7EAF-4431-BDDF-CAE7065D80E5}" type="pres">
      <dgm:prSet presAssocID="{EFDCA9FE-7264-4512-9E67-6A0983B92ED7}" presName="descendantText" presStyleLbl="alignAcc1" presStyleIdx="2" presStyleCnt="3">
        <dgm:presLayoutVars>
          <dgm:bulletEnabled val="1"/>
        </dgm:presLayoutVars>
      </dgm:prSet>
      <dgm:spPr/>
    </dgm:pt>
  </dgm:ptLst>
  <dgm:cxnLst>
    <dgm:cxn modelId="{1D752603-91EA-4460-865C-C73595472B3D}" type="presOf" srcId="{88B3C3AD-7F02-4806-8495-10E916604BEE}" destId="{93DC78B6-C385-4CB7-BBCF-FDED5D153F82}" srcOrd="0" destOrd="0" presId="urn:microsoft.com/office/officeart/2005/8/layout/chevron2"/>
    <dgm:cxn modelId="{F130B20F-8ED2-4562-B4CC-79469B9E96BE}" type="presOf" srcId="{0E262FF6-EE75-42BE-AD0D-697CA538AF9E}" destId="{90729E5B-5066-4384-9320-29CAB6AC5E70}" srcOrd="0" destOrd="0" presId="urn:microsoft.com/office/officeart/2005/8/layout/chevron2"/>
    <dgm:cxn modelId="{172BC51C-A4B9-453B-9587-3629A883730A}" type="presOf" srcId="{EFDCA9FE-7264-4512-9E67-6A0983B92ED7}" destId="{D948A2C0-D0AF-4552-972B-B994509F222B}" srcOrd="0" destOrd="0" presId="urn:microsoft.com/office/officeart/2005/8/layout/chevron2"/>
    <dgm:cxn modelId="{83B6812B-AA13-4128-AE4E-1664A1E18683}" srcId="{4FD025E4-AFC1-49D1-A26C-0B6EF4106D78}" destId="{4B24F939-A803-4A94-B189-59363E32965C}" srcOrd="1" destOrd="0" parTransId="{CE78C566-FDC0-4165-ABDA-E7F07D834C02}" sibTransId="{2FF34817-B3D3-4C61-B232-CEAA1A68343D}"/>
    <dgm:cxn modelId="{3888A76A-2B7F-4289-9D1A-54D7C64AC364}" srcId="{4B24F939-A803-4A94-B189-59363E32965C}" destId="{88B3C3AD-7F02-4806-8495-10E916604BEE}" srcOrd="0" destOrd="0" parTransId="{E73F75FA-CB5C-4A88-85D5-39CF4C7126D0}" sibTransId="{EE9E6DC3-D960-494D-99D3-0791E197C88C}"/>
    <dgm:cxn modelId="{01FC3C4C-BD12-42A0-92D2-34781A2B4A1C}" type="presOf" srcId="{4B24F939-A803-4A94-B189-59363E32965C}" destId="{A6DEE6BD-3DE0-45B3-8B00-1EAA7367620B}" srcOrd="0" destOrd="0" presId="urn:microsoft.com/office/officeart/2005/8/layout/chevron2"/>
    <dgm:cxn modelId="{CCDFA357-5FD7-4FD7-97B4-3212A4383ABC}" type="presOf" srcId="{4D3D703A-097F-4B57-A72F-A5F29AE9F8FC}" destId="{BA7BC3BF-7EAF-4431-BDDF-CAE7065D80E5}" srcOrd="0" destOrd="0" presId="urn:microsoft.com/office/officeart/2005/8/layout/chevron2"/>
    <dgm:cxn modelId="{B2B4BF99-E324-4478-AD8C-103E871AC75E}" type="presOf" srcId="{BCC1EA81-155F-4124-8D1B-03FB2B007F6A}" destId="{53F2EC21-41EB-4A27-9E49-C64BE1FC7867}" srcOrd="0" destOrd="0" presId="urn:microsoft.com/office/officeart/2005/8/layout/chevron2"/>
    <dgm:cxn modelId="{33EE4A9B-0E16-4140-B461-37292049F392}" srcId="{EFDCA9FE-7264-4512-9E67-6A0983B92ED7}" destId="{4D3D703A-097F-4B57-A72F-A5F29AE9F8FC}" srcOrd="0" destOrd="0" parTransId="{DBD355E6-94AE-44A8-B951-F70383CB23DD}" sibTransId="{BDBA9EE3-3B15-4B04-A0CC-0B2B2F030CB3}"/>
    <dgm:cxn modelId="{51A250A0-5429-4281-AB78-D9AAAEE9899E}" srcId="{4FD025E4-AFC1-49D1-A26C-0B6EF4106D78}" destId="{0E262FF6-EE75-42BE-AD0D-697CA538AF9E}" srcOrd="0" destOrd="0" parTransId="{69C0D996-9C92-4B80-A0C9-8F20270A263A}" sibTransId="{73B9EC63-64A5-4DED-ACB3-028A301E709A}"/>
    <dgm:cxn modelId="{0497DFC3-01F4-4638-94A2-4DEE7BA637EA}" srcId="{4FD025E4-AFC1-49D1-A26C-0B6EF4106D78}" destId="{EFDCA9FE-7264-4512-9E67-6A0983B92ED7}" srcOrd="2" destOrd="0" parTransId="{8C4C73ED-7ACB-4B5A-9536-2051A249C052}" sibTransId="{06EFB8C2-D67E-47FB-9683-42298BBC0164}"/>
    <dgm:cxn modelId="{843412CF-F408-48D5-83F1-93227381D0DE}" srcId="{0E262FF6-EE75-42BE-AD0D-697CA538AF9E}" destId="{BCC1EA81-155F-4124-8D1B-03FB2B007F6A}" srcOrd="0" destOrd="0" parTransId="{BE2EBA00-3682-48F2-8FA3-95DE3C73D670}" sibTransId="{BAA56A38-E408-4A9E-94F3-4DE36AC2184B}"/>
    <dgm:cxn modelId="{8C54FBDA-64D3-4DD7-A733-0E313A8957AD}" type="presOf" srcId="{4FD025E4-AFC1-49D1-A26C-0B6EF4106D78}" destId="{587104D7-C527-41EE-9FEB-5459CE57CF49}" srcOrd="0" destOrd="0" presId="urn:microsoft.com/office/officeart/2005/8/layout/chevron2"/>
    <dgm:cxn modelId="{F68CFFD6-616A-4122-9756-1E93F1E9C5D5}" type="presParOf" srcId="{587104D7-C527-41EE-9FEB-5459CE57CF49}" destId="{4275B5A2-2B07-4EF9-AB9D-661570C9E1B9}" srcOrd="0" destOrd="0" presId="urn:microsoft.com/office/officeart/2005/8/layout/chevron2"/>
    <dgm:cxn modelId="{0A4B425F-A1CD-4BE6-B853-A7126A06CF21}" type="presParOf" srcId="{4275B5A2-2B07-4EF9-AB9D-661570C9E1B9}" destId="{90729E5B-5066-4384-9320-29CAB6AC5E70}" srcOrd="0" destOrd="0" presId="urn:microsoft.com/office/officeart/2005/8/layout/chevron2"/>
    <dgm:cxn modelId="{C285425C-0EE2-4654-9AA6-5D432B30339B}" type="presParOf" srcId="{4275B5A2-2B07-4EF9-AB9D-661570C9E1B9}" destId="{53F2EC21-41EB-4A27-9E49-C64BE1FC7867}" srcOrd="1" destOrd="0" presId="urn:microsoft.com/office/officeart/2005/8/layout/chevron2"/>
    <dgm:cxn modelId="{0E08A32B-9731-4EF1-9ACE-74CC29944F40}" type="presParOf" srcId="{587104D7-C527-41EE-9FEB-5459CE57CF49}" destId="{C1FA3345-A040-4381-96DC-8FCF071F9C9A}" srcOrd="1" destOrd="0" presId="urn:microsoft.com/office/officeart/2005/8/layout/chevron2"/>
    <dgm:cxn modelId="{007FBC03-52B0-4C92-9829-265734C2831B}" type="presParOf" srcId="{587104D7-C527-41EE-9FEB-5459CE57CF49}" destId="{222AECC4-B9A9-4390-AA41-8C81F15D4148}" srcOrd="2" destOrd="0" presId="urn:microsoft.com/office/officeart/2005/8/layout/chevron2"/>
    <dgm:cxn modelId="{812ED2B1-A8F5-48EB-B299-891AB3FFE88D}" type="presParOf" srcId="{222AECC4-B9A9-4390-AA41-8C81F15D4148}" destId="{A6DEE6BD-3DE0-45B3-8B00-1EAA7367620B}" srcOrd="0" destOrd="0" presId="urn:microsoft.com/office/officeart/2005/8/layout/chevron2"/>
    <dgm:cxn modelId="{ACC960A3-F4A6-45F0-A68E-6D2F45377559}" type="presParOf" srcId="{222AECC4-B9A9-4390-AA41-8C81F15D4148}" destId="{93DC78B6-C385-4CB7-BBCF-FDED5D153F82}" srcOrd="1" destOrd="0" presId="urn:microsoft.com/office/officeart/2005/8/layout/chevron2"/>
    <dgm:cxn modelId="{6B615368-9968-46B7-9357-B987C4DAD3CD}" type="presParOf" srcId="{587104D7-C527-41EE-9FEB-5459CE57CF49}" destId="{D101A3A5-32A4-426E-963C-50A6EDBD1ABE}" srcOrd="3" destOrd="0" presId="urn:microsoft.com/office/officeart/2005/8/layout/chevron2"/>
    <dgm:cxn modelId="{F48D6613-4521-4411-AB00-EE54F102F717}" type="presParOf" srcId="{587104D7-C527-41EE-9FEB-5459CE57CF49}" destId="{10DC7523-793F-412C-8E3F-453A30FAA3B7}" srcOrd="4" destOrd="0" presId="urn:microsoft.com/office/officeart/2005/8/layout/chevron2"/>
    <dgm:cxn modelId="{C81C47A3-CE69-4302-8662-AF1750D4F289}" type="presParOf" srcId="{10DC7523-793F-412C-8E3F-453A30FAA3B7}" destId="{D948A2C0-D0AF-4552-972B-B994509F222B}" srcOrd="0" destOrd="0" presId="urn:microsoft.com/office/officeart/2005/8/layout/chevron2"/>
    <dgm:cxn modelId="{07FB8948-FB72-4990-A493-D42AF79B9CD0}" type="presParOf" srcId="{10DC7523-793F-412C-8E3F-453A30FAA3B7}" destId="{BA7BC3BF-7EAF-4431-BDDF-CAE7065D80E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0FF21-E40F-4312-A4BD-0E0D56965DD8}">
      <dsp:nvSpPr>
        <dsp:cNvPr id="0" name=""/>
        <dsp:cNvSpPr/>
      </dsp:nvSpPr>
      <dsp:spPr>
        <a:xfrm>
          <a:off x="275965" y="182873"/>
          <a:ext cx="1368756" cy="136875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630A2B-D61B-4DE2-B7AC-6469CD10F30D}">
      <dsp:nvSpPr>
        <dsp:cNvPr id="0" name=""/>
        <dsp:cNvSpPr/>
      </dsp:nvSpPr>
      <dsp:spPr>
        <a:xfrm>
          <a:off x="563404" y="470312"/>
          <a:ext cx="793878" cy="7938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BC7673-9418-44AA-8C34-B3DB46A6E8A9}">
      <dsp:nvSpPr>
        <dsp:cNvPr id="0" name=""/>
        <dsp:cNvSpPr/>
      </dsp:nvSpPr>
      <dsp:spPr>
        <a:xfrm>
          <a:off x="1938026" y="182873"/>
          <a:ext cx="3226354" cy="136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When most people think of healthcare, they think of hospitals. But what if one of the most meaningful careers is somewhere else?</a:t>
          </a:r>
        </a:p>
      </dsp:txBody>
      <dsp:txXfrm>
        <a:off x="1938026" y="182873"/>
        <a:ext cx="3226354" cy="1368756"/>
      </dsp:txXfrm>
    </dsp:sp>
    <dsp:sp modelId="{CB171391-2171-4736-BA02-25DF1ED23688}">
      <dsp:nvSpPr>
        <dsp:cNvPr id="0" name=""/>
        <dsp:cNvSpPr/>
      </dsp:nvSpPr>
      <dsp:spPr>
        <a:xfrm>
          <a:off x="5726548" y="182873"/>
          <a:ext cx="1368756" cy="136875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5EA007-FE42-45EC-8FF9-6F3C1B30378A}">
      <dsp:nvSpPr>
        <dsp:cNvPr id="0" name=""/>
        <dsp:cNvSpPr/>
      </dsp:nvSpPr>
      <dsp:spPr>
        <a:xfrm>
          <a:off x="6013987" y="470312"/>
          <a:ext cx="793878" cy="7938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593473-C61B-4BF7-9182-DCE50EBE34BD}">
      <dsp:nvSpPr>
        <dsp:cNvPr id="0" name=""/>
        <dsp:cNvSpPr/>
      </dsp:nvSpPr>
      <dsp:spPr>
        <a:xfrm>
          <a:off x="7388609" y="182873"/>
          <a:ext cx="3226354" cy="136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Build relationships that last</a:t>
          </a:r>
        </a:p>
      </dsp:txBody>
      <dsp:txXfrm>
        <a:off x="7388609" y="182873"/>
        <a:ext cx="3226354" cy="1368756"/>
      </dsp:txXfrm>
    </dsp:sp>
    <dsp:sp modelId="{23F50CD6-1DEC-4DB9-BB64-58B866BD3248}">
      <dsp:nvSpPr>
        <dsp:cNvPr id="0" name=""/>
        <dsp:cNvSpPr/>
      </dsp:nvSpPr>
      <dsp:spPr>
        <a:xfrm>
          <a:off x="275965" y="2187237"/>
          <a:ext cx="1368756" cy="136875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21C32E-0C76-4F08-A635-30CE72AFE98F}">
      <dsp:nvSpPr>
        <dsp:cNvPr id="0" name=""/>
        <dsp:cNvSpPr/>
      </dsp:nvSpPr>
      <dsp:spPr>
        <a:xfrm>
          <a:off x="563404" y="2474676"/>
          <a:ext cx="793878" cy="7938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A95FA1-AD7F-4495-A10B-D27ECFDFB53F}">
      <dsp:nvSpPr>
        <dsp:cNvPr id="0" name=""/>
        <dsp:cNvSpPr/>
      </dsp:nvSpPr>
      <dsp:spPr>
        <a:xfrm>
          <a:off x="1938026" y="2187237"/>
          <a:ext cx="3226354" cy="136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Make a difference every day</a:t>
          </a:r>
        </a:p>
      </dsp:txBody>
      <dsp:txXfrm>
        <a:off x="1938026" y="2187237"/>
        <a:ext cx="3226354" cy="1368756"/>
      </dsp:txXfrm>
    </dsp:sp>
    <dsp:sp modelId="{E25A688B-2D01-4C83-85D5-5C518EFCAC25}">
      <dsp:nvSpPr>
        <dsp:cNvPr id="0" name=""/>
        <dsp:cNvSpPr/>
      </dsp:nvSpPr>
      <dsp:spPr>
        <a:xfrm>
          <a:off x="5726548" y="2187237"/>
          <a:ext cx="1368756" cy="136875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5A3C75-6607-48EE-B590-D17036DECEA5}">
      <dsp:nvSpPr>
        <dsp:cNvPr id="0" name=""/>
        <dsp:cNvSpPr/>
      </dsp:nvSpPr>
      <dsp:spPr>
        <a:xfrm>
          <a:off x="6013987" y="2474676"/>
          <a:ext cx="793878" cy="79387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EAFA19-F9E7-4B4F-A02F-426C0BDFF55D}">
      <dsp:nvSpPr>
        <dsp:cNvPr id="0" name=""/>
        <dsp:cNvSpPr/>
      </dsp:nvSpPr>
      <dsp:spPr>
        <a:xfrm>
          <a:off x="7388609" y="2187237"/>
          <a:ext cx="3226354" cy="1368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a:t>Grow into a leadership career</a:t>
          </a:r>
        </a:p>
      </dsp:txBody>
      <dsp:txXfrm>
        <a:off x="7388609" y="2187237"/>
        <a:ext cx="3226354" cy="1368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D6309E-2B4D-43F1-8FE3-DA62597CB640}">
      <dsp:nvSpPr>
        <dsp:cNvPr id="0" name=""/>
        <dsp:cNvSpPr/>
      </dsp:nvSpPr>
      <dsp:spPr>
        <a:xfrm>
          <a:off x="0" y="56648"/>
          <a:ext cx="6479357" cy="8634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a:t>Who is Gen Z?</a:t>
          </a:r>
          <a:endParaRPr lang="en-US" sz="3600" kern="1200"/>
        </a:p>
      </dsp:txBody>
      <dsp:txXfrm>
        <a:off x="42151" y="98799"/>
        <a:ext cx="6395055" cy="779158"/>
      </dsp:txXfrm>
    </dsp:sp>
    <dsp:sp modelId="{DA6F95A6-3DDA-4066-8562-CE7D436DED82}">
      <dsp:nvSpPr>
        <dsp:cNvPr id="0" name=""/>
        <dsp:cNvSpPr/>
      </dsp:nvSpPr>
      <dsp:spPr>
        <a:xfrm>
          <a:off x="0" y="920109"/>
          <a:ext cx="6479357" cy="3949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20"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b="1" kern="1200"/>
            <a:t>Born from 1997-2012</a:t>
          </a:r>
          <a:endParaRPr lang="en-US" sz="2800" kern="1200"/>
        </a:p>
        <a:p>
          <a:pPr marL="285750" lvl="1" indent="-285750" algn="l" defTabSz="1244600">
            <a:lnSpc>
              <a:spcPct val="90000"/>
            </a:lnSpc>
            <a:spcBef>
              <a:spcPct val="0"/>
            </a:spcBef>
            <a:spcAft>
              <a:spcPct val="20000"/>
            </a:spcAft>
            <a:buChar char="•"/>
          </a:pPr>
          <a:r>
            <a:rPr lang="en-US" sz="2800" b="1" kern="1200"/>
            <a:t>Grew up with technology and rapid innovation</a:t>
          </a:r>
          <a:endParaRPr lang="en-US" sz="2800" kern="1200"/>
        </a:p>
        <a:p>
          <a:pPr marL="285750" lvl="1" indent="-285750" algn="l" defTabSz="1244600">
            <a:lnSpc>
              <a:spcPct val="90000"/>
            </a:lnSpc>
            <a:spcBef>
              <a:spcPct val="0"/>
            </a:spcBef>
            <a:spcAft>
              <a:spcPct val="20000"/>
            </a:spcAft>
            <a:buChar char="•"/>
          </a:pPr>
          <a:r>
            <a:rPr lang="en-US" sz="2800" b="1" kern="1200"/>
            <a:t>Values meaningful work and making a positive impact</a:t>
          </a:r>
          <a:endParaRPr lang="en-US" sz="2800" kern="1200"/>
        </a:p>
        <a:p>
          <a:pPr marL="285750" lvl="1" indent="-285750" algn="l" defTabSz="1244600">
            <a:lnSpc>
              <a:spcPct val="90000"/>
            </a:lnSpc>
            <a:spcBef>
              <a:spcPct val="0"/>
            </a:spcBef>
            <a:spcAft>
              <a:spcPct val="20000"/>
            </a:spcAft>
            <a:buChar char="•"/>
          </a:pPr>
          <a:r>
            <a:rPr lang="en-US" sz="2800" b="1" kern="1200"/>
            <a:t>Seeks careers with opportunities to grow and lead</a:t>
          </a:r>
          <a:endParaRPr lang="en-US" sz="2800" kern="1200"/>
        </a:p>
        <a:p>
          <a:pPr marL="285750" lvl="1" indent="-285750" algn="l" defTabSz="1244600">
            <a:lnSpc>
              <a:spcPct val="90000"/>
            </a:lnSpc>
            <a:spcBef>
              <a:spcPct val="0"/>
            </a:spcBef>
            <a:spcAft>
              <a:spcPct val="20000"/>
            </a:spcAft>
            <a:buChar char="•"/>
          </a:pPr>
          <a:r>
            <a:rPr lang="en-US" sz="2800" b="1" kern="1200"/>
            <a:t>Brings fresh perspectives and new ideas to the workplace</a:t>
          </a:r>
          <a:endParaRPr lang="en-US" sz="2800" kern="1200"/>
        </a:p>
      </dsp:txBody>
      <dsp:txXfrm>
        <a:off x="0" y="920109"/>
        <a:ext cx="6479357" cy="39495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364B4-721A-4807-8250-FA5A1316A1B5}">
      <dsp:nvSpPr>
        <dsp:cNvPr id="0" name=""/>
        <dsp:cNvSpPr/>
      </dsp:nvSpPr>
      <dsp:spPr>
        <a:xfrm>
          <a:off x="0" y="8393"/>
          <a:ext cx="7216416" cy="101336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Your Career Doesn’t Stop at Caregiving</a:t>
          </a:r>
        </a:p>
      </dsp:txBody>
      <dsp:txXfrm>
        <a:off x="49468" y="57861"/>
        <a:ext cx="7117480" cy="914430"/>
      </dsp:txXfrm>
    </dsp:sp>
    <dsp:sp modelId="{732C8D15-C0AE-4E1F-93B2-A3416D7D2B40}">
      <dsp:nvSpPr>
        <dsp:cNvPr id="0" name=""/>
        <dsp:cNvSpPr/>
      </dsp:nvSpPr>
      <dsp:spPr>
        <a:xfrm>
          <a:off x="0" y="1021759"/>
          <a:ext cx="7216416" cy="3067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912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Caregiving</a:t>
          </a:r>
        </a:p>
        <a:p>
          <a:pPr marL="228600" lvl="1" indent="-228600" algn="l" defTabSz="889000">
            <a:lnSpc>
              <a:spcPct val="90000"/>
            </a:lnSpc>
            <a:spcBef>
              <a:spcPct val="0"/>
            </a:spcBef>
            <a:spcAft>
              <a:spcPct val="20000"/>
            </a:spcAft>
            <a:buChar char="•"/>
          </a:pPr>
          <a:r>
            <a:rPr lang="en-US" sz="2000" kern="1200"/>
            <a:t>Dining</a:t>
          </a:r>
        </a:p>
        <a:p>
          <a:pPr marL="228600" lvl="1" indent="-228600" algn="l" defTabSz="889000">
            <a:lnSpc>
              <a:spcPct val="90000"/>
            </a:lnSpc>
            <a:spcBef>
              <a:spcPct val="0"/>
            </a:spcBef>
            <a:spcAft>
              <a:spcPct val="20000"/>
            </a:spcAft>
            <a:buChar char="•"/>
          </a:pPr>
          <a:r>
            <a:rPr lang="en-US" sz="2000" kern="1200"/>
            <a:t>Med Aide</a:t>
          </a:r>
        </a:p>
        <a:p>
          <a:pPr marL="228600" lvl="1" indent="-228600" algn="l" defTabSz="889000">
            <a:lnSpc>
              <a:spcPct val="90000"/>
            </a:lnSpc>
            <a:spcBef>
              <a:spcPct val="0"/>
            </a:spcBef>
            <a:spcAft>
              <a:spcPct val="20000"/>
            </a:spcAft>
            <a:buChar char="•"/>
          </a:pPr>
          <a:r>
            <a:rPr lang="en-US" sz="2000" kern="1200"/>
            <a:t>Activities</a:t>
          </a:r>
        </a:p>
        <a:p>
          <a:pPr marL="228600" lvl="1" indent="-228600" algn="l" defTabSz="889000">
            <a:lnSpc>
              <a:spcPct val="90000"/>
            </a:lnSpc>
            <a:spcBef>
              <a:spcPct val="0"/>
            </a:spcBef>
            <a:spcAft>
              <a:spcPct val="20000"/>
            </a:spcAft>
            <a:buChar char="•"/>
          </a:pPr>
          <a:r>
            <a:rPr lang="en-US" sz="2000" kern="1200"/>
            <a:t>Sales &amp; Marketing</a:t>
          </a:r>
        </a:p>
        <a:p>
          <a:pPr marL="228600" lvl="1" indent="-228600" algn="l" defTabSz="889000">
            <a:lnSpc>
              <a:spcPct val="90000"/>
            </a:lnSpc>
            <a:spcBef>
              <a:spcPct val="0"/>
            </a:spcBef>
            <a:spcAft>
              <a:spcPct val="20000"/>
            </a:spcAft>
            <a:buChar char="•"/>
          </a:pPr>
          <a:r>
            <a:rPr lang="en-US" sz="2000" kern="1200"/>
            <a:t>Human Resources</a:t>
          </a:r>
        </a:p>
        <a:p>
          <a:pPr marL="228600" lvl="1" indent="-228600" algn="l" defTabSz="889000">
            <a:lnSpc>
              <a:spcPct val="90000"/>
            </a:lnSpc>
            <a:spcBef>
              <a:spcPct val="0"/>
            </a:spcBef>
            <a:spcAft>
              <a:spcPct val="20000"/>
            </a:spcAft>
            <a:buChar char="•"/>
          </a:pPr>
          <a:r>
            <a:rPr lang="en-US" sz="2000" kern="1200"/>
            <a:t>Nursing</a:t>
          </a:r>
        </a:p>
        <a:p>
          <a:pPr marL="228600" lvl="1" indent="-228600" algn="l" defTabSz="889000">
            <a:lnSpc>
              <a:spcPct val="90000"/>
            </a:lnSpc>
            <a:spcBef>
              <a:spcPct val="0"/>
            </a:spcBef>
            <a:spcAft>
              <a:spcPct val="20000"/>
            </a:spcAft>
            <a:buChar char="•"/>
          </a:pPr>
          <a:r>
            <a:rPr lang="en-US" sz="2000" kern="1200"/>
            <a:t>Department Director</a:t>
          </a:r>
        </a:p>
        <a:p>
          <a:pPr marL="228600" lvl="1" indent="-228600" algn="l" defTabSz="889000">
            <a:lnSpc>
              <a:spcPct val="90000"/>
            </a:lnSpc>
            <a:spcBef>
              <a:spcPct val="0"/>
            </a:spcBef>
            <a:spcAft>
              <a:spcPct val="20000"/>
            </a:spcAft>
            <a:buChar char="•"/>
          </a:pPr>
          <a:r>
            <a:rPr lang="en-US" sz="2000" kern="1200"/>
            <a:t>Executive Director</a:t>
          </a:r>
        </a:p>
      </dsp:txBody>
      <dsp:txXfrm>
        <a:off x="0" y="1021759"/>
        <a:ext cx="7216416" cy="3067740"/>
      </dsp:txXfrm>
    </dsp:sp>
    <dsp:sp modelId="{291C88E8-77C3-4EE4-8989-0C70B8EBFECE}">
      <dsp:nvSpPr>
        <dsp:cNvPr id="0" name=""/>
        <dsp:cNvSpPr/>
      </dsp:nvSpPr>
      <dsp:spPr>
        <a:xfrm>
          <a:off x="0" y="4089500"/>
          <a:ext cx="7216416" cy="1013366"/>
        </a:xfrm>
        <a:prstGeom prst="roundRect">
          <a:avLst/>
        </a:prstGeom>
        <a:solidFill>
          <a:schemeClr val="accent2">
            <a:hueOff val="7072097"/>
            <a:satOff val="-26638"/>
            <a:lumOff val="2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Senior Living offers Real opportunities to grow into leadership</a:t>
          </a:r>
        </a:p>
      </dsp:txBody>
      <dsp:txXfrm>
        <a:off x="49468" y="4138968"/>
        <a:ext cx="7117480" cy="9144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29E5B-5066-4384-9320-29CAB6AC5E70}">
      <dsp:nvSpPr>
        <dsp:cNvPr id="0" name=""/>
        <dsp:cNvSpPr/>
      </dsp:nvSpPr>
      <dsp:spPr>
        <a:xfrm rot="5400000">
          <a:off x="-206477" y="208354"/>
          <a:ext cx="1376514" cy="963560"/>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LEARN</a:t>
          </a:r>
        </a:p>
      </dsp:txBody>
      <dsp:txXfrm rot="-5400000">
        <a:off x="0" y="483657"/>
        <a:ext cx="963560" cy="412954"/>
      </dsp:txXfrm>
    </dsp:sp>
    <dsp:sp modelId="{53F2EC21-41EB-4A27-9E49-C64BE1FC7867}">
      <dsp:nvSpPr>
        <dsp:cNvPr id="0" name=""/>
        <dsp:cNvSpPr/>
      </dsp:nvSpPr>
      <dsp:spPr>
        <a:xfrm rot="5400000">
          <a:off x="5479877" y="-4514439"/>
          <a:ext cx="894734" cy="9927368"/>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2712" tIns="32385" rIns="32385" bIns="32385" numCol="1" spcCol="1270" anchor="ctr" anchorCtr="0">
          <a:noAutofit/>
        </a:bodyPr>
        <a:lstStyle/>
        <a:p>
          <a:pPr marL="285750" lvl="1" indent="-285750" algn="l" defTabSz="2266950">
            <a:lnSpc>
              <a:spcPct val="90000"/>
            </a:lnSpc>
            <a:spcBef>
              <a:spcPct val="0"/>
            </a:spcBef>
            <a:spcAft>
              <a:spcPct val="15000"/>
            </a:spcAft>
            <a:buChar char="•"/>
          </a:pPr>
          <a:r>
            <a:rPr lang="en-US" sz="5100" kern="1200"/>
            <a:t>LEARN for those living today</a:t>
          </a:r>
        </a:p>
      </dsp:txBody>
      <dsp:txXfrm rot="-5400000">
        <a:off x="963561" y="45554"/>
        <a:ext cx="9883691" cy="807380"/>
      </dsp:txXfrm>
    </dsp:sp>
    <dsp:sp modelId="{A6DEE6BD-3DE0-45B3-8B00-1EAA7367620B}">
      <dsp:nvSpPr>
        <dsp:cNvPr id="0" name=""/>
        <dsp:cNvSpPr/>
      </dsp:nvSpPr>
      <dsp:spPr>
        <a:xfrm rot="5400000">
          <a:off x="-206477" y="1387651"/>
          <a:ext cx="1376514" cy="963560"/>
        </a:xfrm>
        <a:prstGeom prst="chevron">
          <a:avLst/>
        </a:prstGeom>
        <a:solidFill>
          <a:schemeClr val="accent5">
            <a:hueOff val="4505397"/>
            <a:satOff val="-11270"/>
            <a:lumOff val="-12255"/>
            <a:alphaOff val="0"/>
          </a:schemeClr>
        </a:solidFill>
        <a:ln w="12700" cap="flat" cmpd="sng" algn="ctr">
          <a:solidFill>
            <a:schemeClr val="accent5">
              <a:hueOff val="4505397"/>
              <a:satOff val="-11270"/>
              <a:lumOff val="-122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INNOVATE</a:t>
          </a:r>
        </a:p>
      </dsp:txBody>
      <dsp:txXfrm rot="-5400000">
        <a:off x="0" y="1662954"/>
        <a:ext cx="963560" cy="412954"/>
      </dsp:txXfrm>
    </dsp:sp>
    <dsp:sp modelId="{93DC78B6-C385-4CB7-BBCF-FDED5D153F82}">
      <dsp:nvSpPr>
        <dsp:cNvPr id="0" name=""/>
        <dsp:cNvSpPr/>
      </dsp:nvSpPr>
      <dsp:spPr>
        <a:xfrm rot="5400000">
          <a:off x="5479877" y="-3335142"/>
          <a:ext cx="894734" cy="9927368"/>
        </a:xfrm>
        <a:prstGeom prst="round2SameRect">
          <a:avLst/>
        </a:prstGeom>
        <a:solidFill>
          <a:schemeClr val="lt1">
            <a:alpha val="90000"/>
            <a:hueOff val="0"/>
            <a:satOff val="0"/>
            <a:lumOff val="0"/>
            <a:alphaOff val="0"/>
          </a:schemeClr>
        </a:solidFill>
        <a:ln w="12700" cap="flat" cmpd="sng" algn="ctr">
          <a:solidFill>
            <a:schemeClr val="accent5">
              <a:hueOff val="4505397"/>
              <a:satOff val="-11270"/>
              <a:lumOff val="-122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2712" tIns="32385" rIns="32385" bIns="32385" numCol="1" spcCol="1270" anchor="ctr" anchorCtr="0">
          <a:noAutofit/>
        </a:bodyPr>
        <a:lstStyle/>
        <a:p>
          <a:pPr marL="285750" lvl="1" indent="-285750" algn="l" defTabSz="2266950">
            <a:lnSpc>
              <a:spcPct val="90000"/>
            </a:lnSpc>
            <a:spcBef>
              <a:spcPct val="0"/>
            </a:spcBef>
            <a:spcAft>
              <a:spcPct val="15000"/>
            </a:spcAft>
            <a:buChar char="•"/>
          </a:pPr>
          <a:r>
            <a:rPr lang="en-US" sz="5100" kern="1200"/>
            <a:t>INNOVATE for those living today.</a:t>
          </a:r>
        </a:p>
      </dsp:txBody>
      <dsp:txXfrm rot="-5400000">
        <a:off x="963561" y="1224851"/>
        <a:ext cx="9883691" cy="807380"/>
      </dsp:txXfrm>
    </dsp:sp>
    <dsp:sp modelId="{D948A2C0-D0AF-4552-972B-B994509F222B}">
      <dsp:nvSpPr>
        <dsp:cNvPr id="0" name=""/>
        <dsp:cNvSpPr/>
      </dsp:nvSpPr>
      <dsp:spPr>
        <a:xfrm rot="5400000">
          <a:off x="-206477" y="2566948"/>
          <a:ext cx="1376514" cy="963560"/>
        </a:xfrm>
        <a:prstGeom prst="chevron">
          <a:avLst/>
        </a:prstGeom>
        <a:solidFill>
          <a:schemeClr val="accent5">
            <a:hueOff val="9010794"/>
            <a:satOff val="-22539"/>
            <a:lumOff val="-24510"/>
            <a:alphaOff val="0"/>
          </a:schemeClr>
        </a:solidFill>
        <a:ln w="12700" cap="flat" cmpd="sng" algn="ctr">
          <a:solidFill>
            <a:schemeClr val="accent5">
              <a:hueOff val="9010794"/>
              <a:satOff val="-22539"/>
              <a:lumOff val="-2451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LEAD</a:t>
          </a:r>
        </a:p>
      </dsp:txBody>
      <dsp:txXfrm rot="-5400000">
        <a:off x="0" y="2842251"/>
        <a:ext cx="963560" cy="412954"/>
      </dsp:txXfrm>
    </dsp:sp>
    <dsp:sp modelId="{BA7BC3BF-7EAF-4431-BDDF-CAE7065D80E5}">
      <dsp:nvSpPr>
        <dsp:cNvPr id="0" name=""/>
        <dsp:cNvSpPr/>
      </dsp:nvSpPr>
      <dsp:spPr>
        <a:xfrm rot="5400000">
          <a:off x="5479877" y="-2155846"/>
          <a:ext cx="894734" cy="9927368"/>
        </a:xfrm>
        <a:prstGeom prst="round2SameRect">
          <a:avLst/>
        </a:prstGeom>
        <a:solidFill>
          <a:schemeClr val="lt1">
            <a:alpha val="90000"/>
            <a:hueOff val="0"/>
            <a:satOff val="0"/>
            <a:lumOff val="0"/>
            <a:alphaOff val="0"/>
          </a:schemeClr>
        </a:solidFill>
        <a:ln w="12700" cap="flat" cmpd="sng" algn="ctr">
          <a:solidFill>
            <a:schemeClr val="accent5">
              <a:hueOff val="9010794"/>
              <a:satOff val="-22539"/>
              <a:lumOff val="-245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2712" tIns="32385" rIns="32385" bIns="32385" numCol="1" spcCol="1270" anchor="ctr" anchorCtr="0">
          <a:noAutofit/>
        </a:bodyPr>
        <a:lstStyle/>
        <a:p>
          <a:pPr marL="285750" lvl="1" indent="-285750" algn="l" defTabSz="2266950">
            <a:lnSpc>
              <a:spcPct val="90000"/>
            </a:lnSpc>
            <a:spcBef>
              <a:spcPct val="0"/>
            </a:spcBef>
            <a:spcAft>
              <a:spcPct val="15000"/>
            </a:spcAft>
            <a:buChar char="•"/>
          </a:pPr>
          <a:r>
            <a:rPr lang="en-US" sz="5100" kern="1200"/>
            <a:t>LEAD the future of senior living.</a:t>
          </a:r>
        </a:p>
      </dsp:txBody>
      <dsp:txXfrm rot="-5400000">
        <a:off x="963561" y="2404147"/>
        <a:ext cx="9883691" cy="80738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8/12/2026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036266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8/12/2026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709614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8/12/2026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5074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8/12/2026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852876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8/12/2026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914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8/12/2026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896560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8/12/2026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08331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8/12/2026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544904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8/12/2026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22383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8/12/2026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58451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8/12/2026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285441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8/12/2026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3670122"/>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52FAB7B-42C1-46AA-9C68-7AD281066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People Discussing">
            <a:extLst>
              <a:ext uri="{FF2B5EF4-FFF2-40B4-BE49-F238E27FC236}">
                <a16:creationId xmlns:a16="http://schemas.microsoft.com/office/drawing/2014/main" id="{4A5BCC64-D2F1-94A6-2F38-78F39E0A2B04}"/>
              </a:ext>
            </a:extLst>
          </p:cNvPr>
          <p:cNvPicPr>
            <a:picLocks noChangeAspect="1"/>
          </p:cNvPicPr>
          <p:nvPr>
            <a:videoFile r:link="rId2"/>
            <p:extLst>
              <p:ext uri="{DAA4B4D4-6D71-4841-9C94-3DE7FCFB9230}">
                <p14:media xmlns:p14="http://schemas.microsoft.com/office/powerpoint/2010/main" r:embed="rId1"/>
              </p:ext>
            </p:extLst>
          </p:nvPr>
        </p:nvPicPr>
        <p:blipFill>
          <a:blip r:embed="rId4">
            <a:alphaModFix/>
          </a:blip>
          <a:srcRect t="286" r="1" b="1"/>
          <a:stretch>
            <a:fillRect/>
          </a:stretch>
        </p:blipFill>
        <p:spPr>
          <a:xfrm>
            <a:off x="1" y="152"/>
            <a:ext cx="12192000" cy="6857848"/>
          </a:xfrm>
          <a:prstGeom prst="rect">
            <a:avLst/>
          </a:prstGeom>
        </p:spPr>
      </p:pic>
      <p:sp>
        <p:nvSpPr>
          <p:cNvPr id="11" name="Rectangle 10">
            <a:extLst>
              <a:ext uri="{FF2B5EF4-FFF2-40B4-BE49-F238E27FC236}">
                <a16:creationId xmlns:a16="http://schemas.microsoft.com/office/drawing/2014/main" id="{F905206B-651D-4874-B365-85CC5F9C8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648484" y="-152"/>
            <a:ext cx="8543515" cy="6858000"/>
          </a:xfrm>
          <a:prstGeom prst="rect">
            <a:avLst/>
          </a:prstGeom>
          <a:gradFill flip="none" rotWithShape="1">
            <a:gsLst>
              <a:gs pos="0">
                <a:srgbClr val="000000">
                  <a:alpha val="0"/>
                </a:srgbClr>
              </a:gs>
              <a:gs pos="58000">
                <a:srgbClr val="000000">
                  <a:alpha val="55000"/>
                </a:srgbClr>
              </a:gs>
              <a:gs pos="93000">
                <a:srgbClr val="000000">
                  <a:alpha val="64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FED130-1C0D-8D41-FD90-E41ADEB8AA1D}"/>
              </a:ext>
            </a:extLst>
          </p:cNvPr>
          <p:cNvSpPr>
            <a:spLocks noGrp="1"/>
          </p:cNvSpPr>
          <p:nvPr>
            <p:ph type="ctrTitle"/>
          </p:nvPr>
        </p:nvSpPr>
        <p:spPr>
          <a:xfrm>
            <a:off x="6614531" y="1371600"/>
            <a:ext cx="4916477" cy="2933952"/>
          </a:xfrm>
        </p:spPr>
        <p:txBody>
          <a:bodyPr anchor="t">
            <a:normAutofit/>
          </a:bodyPr>
          <a:lstStyle/>
          <a:p>
            <a:pPr algn="r">
              <a:lnSpc>
                <a:spcPct val="90000"/>
              </a:lnSpc>
            </a:pPr>
            <a:r>
              <a:rPr lang="en-US" sz="5000">
                <a:solidFill>
                  <a:srgbClr val="FFFFFF"/>
                </a:solidFill>
              </a:rPr>
              <a:t>Why Gen Z Should Choose a Career In Senior Living</a:t>
            </a:r>
          </a:p>
        </p:txBody>
      </p:sp>
      <p:sp>
        <p:nvSpPr>
          <p:cNvPr id="3" name="Subtitle 2">
            <a:extLst>
              <a:ext uri="{FF2B5EF4-FFF2-40B4-BE49-F238E27FC236}">
                <a16:creationId xmlns:a16="http://schemas.microsoft.com/office/drawing/2014/main" id="{14E84530-C14A-89F9-5CE8-DB5AF2CED4B8}"/>
              </a:ext>
            </a:extLst>
          </p:cNvPr>
          <p:cNvSpPr>
            <a:spLocks noGrp="1"/>
          </p:cNvSpPr>
          <p:nvPr>
            <p:ph type="subTitle" idx="1"/>
          </p:nvPr>
        </p:nvSpPr>
        <p:spPr>
          <a:xfrm>
            <a:off x="6614532" y="4584879"/>
            <a:ext cx="4916477" cy="1287887"/>
          </a:xfrm>
        </p:spPr>
        <p:txBody>
          <a:bodyPr anchor="b">
            <a:normAutofit/>
          </a:bodyPr>
          <a:lstStyle/>
          <a:p>
            <a:pPr algn="r"/>
            <a:r>
              <a:rPr lang="en-US">
                <a:solidFill>
                  <a:srgbClr val="FFFFFF"/>
                </a:solidFill>
              </a:rPr>
              <a:t>Learn. Innovate. Lead.</a:t>
            </a:r>
          </a:p>
          <a:p>
            <a:pPr algn="r"/>
            <a:r>
              <a:rPr lang="en-US">
                <a:solidFill>
                  <a:srgbClr val="FFFFFF"/>
                </a:solidFill>
              </a:rPr>
              <a:t>Presenter: Lacie Lawless</a:t>
            </a:r>
          </a:p>
        </p:txBody>
      </p:sp>
      <p:cxnSp>
        <p:nvCxnSpPr>
          <p:cNvPr id="13" name="Straight Connector 12">
            <a:extLst>
              <a:ext uri="{FF2B5EF4-FFF2-40B4-BE49-F238E27FC236}">
                <a16:creationId xmlns:a16="http://schemas.microsoft.com/office/drawing/2014/main" id="{F0CE0765-E93C-4D37-9D5F-D464EFB10F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35776"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554498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F50FAA-A9E3-0F45-6B0E-490D8ADD6596}"/>
              </a:ext>
            </a:extLst>
          </p:cNvPr>
          <p:cNvSpPr>
            <a:spLocks noGrp="1"/>
          </p:cNvSpPr>
          <p:nvPr>
            <p:ph type="title"/>
          </p:nvPr>
        </p:nvSpPr>
        <p:spPr>
          <a:xfrm>
            <a:off x="640079" y="570750"/>
            <a:ext cx="10890929" cy="1387934"/>
          </a:xfrm>
        </p:spPr>
        <p:txBody>
          <a:bodyPr anchor="b">
            <a:normAutofit/>
          </a:bodyPr>
          <a:lstStyle/>
          <a:p>
            <a:r>
              <a:rPr lang="en-US"/>
              <a:t>Learn. Innovate. Lead</a:t>
            </a:r>
          </a:p>
        </p:txBody>
      </p:sp>
      <p:cxnSp>
        <p:nvCxnSpPr>
          <p:cNvPr id="22" name="Straight Connector 21">
            <a:extLst>
              <a:ext uri="{FF2B5EF4-FFF2-40B4-BE49-F238E27FC236}">
                <a16:creationId xmlns:a16="http://schemas.microsoft.com/office/drawing/2014/main" id="{E62D3963-2153-4637-96E6-E31BD2CE5D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23074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5" name="Content Placeholder 2">
            <a:extLst>
              <a:ext uri="{FF2B5EF4-FFF2-40B4-BE49-F238E27FC236}">
                <a16:creationId xmlns:a16="http://schemas.microsoft.com/office/drawing/2014/main" id="{04EEA9B9-0705-1313-1221-D33CA16A98B9}"/>
              </a:ext>
            </a:extLst>
          </p:cNvPr>
          <p:cNvGraphicFramePr>
            <a:graphicFrameLocks noGrp="1"/>
          </p:cNvGraphicFramePr>
          <p:nvPr>
            <p:ph idx="1"/>
            <p:extLst>
              <p:ext uri="{D42A27DB-BD31-4B8C-83A1-F6EECF244321}">
                <p14:modId xmlns:p14="http://schemas.microsoft.com/office/powerpoint/2010/main" val="3005298629"/>
              </p:ext>
            </p:extLst>
          </p:nvPr>
        </p:nvGraphicFramePr>
        <p:xfrm>
          <a:off x="640079" y="2559050"/>
          <a:ext cx="10890929" cy="373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2351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1C69525-1BE4-4BA0-A23C-3BB6C162E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E91D91-5A35-9059-224D-DC5A6B49BD50}"/>
              </a:ext>
            </a:extLst>
          </p:cNvPr>
          <p:cNvSpPr>
            <a:spLocks noGrp="1"/>
          </p:cNvSpPr>
          <p:nvPr>
            <p:ph type="title"/>
          </p:nvPr>
        </p:nvSpPr>
        <p:spPr>
          <a:xfrm>
            <a:off x="640079" y="1371601"/>
            <a:ext cx="10890929" cy="1097280"/>
          </a:xfrm>
        </p:spPr>
        <p:txBody>
          <a:bodyPr>
            <a:normAutofit/>
          </a:bodyPr>
          <a:lstStyle/>
          <a:p>
            <a:r>
              <a:rPr lang="en-US"/>
              <a:t>Why Senior Living?</a:t>
            </a:r>
          </a:p>
        </p:txBody>
      </p:sp>
      <p:cxnSp>
        <p:nvCxnSpPr>
          <p:cNvPr id="18" name="Straight Connector 17">
            <a:extLst>
              <a:ext uri="{FF2B5EF4-FFF2-40B4-BE49-F238E27FC236}">
                <a16:creationId xmlns:a16="http://schemas.microsoft.com/office/drawing/2014/main" id="{B68AF875-C18B-4B48-AE4C-A63FD3CEFB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99E1A58-78E0-5D75-93CB-7535EEF3D91D}"/>
              </a:ext>
            </a:extLst>
          </p:cNvPr>
          <p:cNvGraphicFramePr>
            <a:graphicFrameLocks noGrp="1"/>
          </p:cNvGraphicFramePr>
          <p:nvPr>
            <p:ph idx="1"/>
            <p:extLst>
              <p:ext uri="{D42A27DB-BD31-4B8C-83A1-F6EECF244321}">
                <p14:modId xmlns:p14="http://schemas.microsoft.com/office/powerpoint/2010/main" val="2277102092"/>
              </p:ext>
            </p:extLst>
          </p:nvPr>
        </p:nvGraphicFramePr>
        <p:xfrm>
          <a:off x="640079" y="2559050"/>
          <a:ext cx="10890929" cy="373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7858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E23B49-3843-DA89-DF65-89F18214D808}"/>
              </a:ext>
            </a:extLst>
          </p:cNvPr>
          <p:cNvSpPr>
            <a:spLocks noGrp="1"/>
          </p:cNvSpPr>
          <p:nvPr>
            <p:ph type="title"/>
          </p:nvPr>
        </p:nvSpPr>
        <p:spPr>
          <a:xfrm>
            <a:off x="640080" y="1371600"/>
            <a:ext cx="3677920" cy="3919267"/>
          </a:xfrm>
        </p:spPr>
        <p:txBody>
          <a:bodyPr anchor="t">
            <a:normAutofit/>
          </a:bodyPr>
          <a:lstStyle/>
          <a:p>
            <a:r>
              <a:rPr lang="en-US"/>
              <a:t>Why Gen Z is the Future of Senior Living</a:t>
            </a:r>
          </a:p>
        </p:txBody>
      </p:sp>
      <p:cxnSp>
        <p:nvCxnSpPr>
          <p:cNvPr id="11"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2E870A3-AA56-C165-0546-1AE1C430E84E}"/>
              </a:ext>
            </a:extLst>
          </p:cNvPr>
          <p:cNvGraphicFramePr>
            <a:graphicFrameLocks noGrp="1"/>
          </p:cNvGraphicFramePr>
          <p:nvPr>
            <p:ph idx="1"/>
            <p:extLst>
              <p:ext uri="{D42A27DB-BD31-4B8C-83A1-F6EECF244321}">
                <p14:modId xmlns:p14="http://schemas.microsoft.com/office/powerpoint/2010/main" val="3178844828"/>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4368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A7C43868-FD91-F6CB-B1CB-595659FABA2F}"/>
              </a:ext>
            </a:extLst>
          </p:cNvPr>
          <p:cNvSpPr>
            <a:spLocks noGrp="1"/>
          </p:cNvSpPr>
          <p:nvPr>
            <p:ph type="title"/>
          </p:nvPr>
        </p:nvSpPr>
        <p:spPr>
          <a:xfrm>
            <a:off x="640080" y="914400"/>
            <a:ext cx="4070143" cy="1839433"/>
          </a:xfrm>
        </p:spPr>
        <p:txBody>
          <a:bodyPr>
            <a:normAutofit/>
          </a:bodyPr>
          <a:lstStyle/>
          <a:p>
            <a:pPr>
              <a:lnSpc>
                <a:spcPct val="90000"/>
              </a:lnSpc>
            </a:pPr>
            <a:r>
              <a:rPr lang="en-US"/>
              <a:t>What makes Gen Z a Great Fit for Senior Living? </a:t>
            </a:r>
          </a:p>
        </p:txBody>
      </p:sp>
      <p:sp>
        <p:nvSpPr>
          <p:cNvPr id="13" name="Content Placeholder 2">
            <a:extLst>
              <a:ext uri="{FF2B5EF4-FFF2-40B4-BE49-F238E27FC236}">
                <a16:creationId xmlns:a16="http://schemas.microsoft.com/office/drawing/2014/main" id="{5F49DF12-5A2E-5E4A-52C0-07F30683F5B8}"/>
              </a:ext>
            </a:extLst>
          </p:cNvPr>
          <p:cNvSpPr>
            <a:spLocks noGrp="1"/>
          </p:cNvSpPr>
          <p:nvPr>
            <p:ph idx="1"/>
          </p:nvPr>
        </p:nvSpPr>
        <p:spPr>
          <a:xfrm>
            <a:off x="5410186" y="1010097"/>
            <a:ext cx="6141734" cy="5314686"/>
          </a:xfrm>
        </p:spPr>
        <p:txBody>
          <a:bodyPr>
            <a:normAutofit/>
          </a:bodyPr>
          <a:lstStyle/>
          <a:p>
            <a:pPr marL="0" indent="0">
              <a:lnSpc>
                <a:spcPct val="110000"/>
              </a:lnSpc>
              <a:buNone/>
            </a:pPr>
            <a:r>
              <a:rPr lang="en-US" sz="1300"/>
              <a:t>Purpose Driven</a:t>
            </a:r>
          </a:p>
          <a:p>
            <a:pPr>
              <a:lnSpc>
                <a:spcPct val="110000"/>
              </a:lnSpc>
            </a:pPr>
            <a:r>
              <a:rPr lang="en-US" sz="1300"/>
              <a:t>Wants a career that makes a difference in peoples lives, not just a paycheck.</a:t>
            </a:r>
          </a:p>
          <a:p>
            <a:pPr marL="0" indent="0">
              <a:lnSpc>
                <a:spcPct val="110000"/>
              </a:lnSpc>
              <a:buNone/>
            </a:pPr>
            <a:r>
              <a:rPr lang="en-US" sz="1300"/>
              <a:t>Teach Savvy</a:t>
            </a:r>
          </a:p>
          <a:p>
            <a:pPr>
              <a:lnSpc>
                <a:spcPct val="110000"/>
              </a:lnSpc>
            </a:pPr>
            <a:r>
              <a:rPr lang="en-US" sz="1300"/>
              <a:t>Comfortable using technology to improve communication, care, and daily operations.</a:t>
            </a:r>
          </a:p>
          <a:p>
            <a:pPr>
              <a:lnSpc>
                <a:spcPct val="110000"/>
              </a:lnSpc>
            </a:pPr>
            <a:r>
              <a:rPr lang="en-US" sz="1300"/>
              <a:t>Can help older adults become more comfortable with technology</a:t>
            </a:r>
          </a:p>
          <a:p>
            <a:pPr marL="0" indent="0">
              <a:lnSpc>
                <a:spcPct val="110000"/>
              </a:lnSpc>
              <a:buNone/>
            </a:pPr>
            <a:r>
              <a:rPr lang="en-US" sz="1300"/>
              <a:t>Innovative</a:t>
            </a:r>
          </a:p>
          <a:p>
            <a:pPr>
              <a:lnSpc>
                <a:spcPct val="110000"/>
              </a:lnSpc>
            </a:pPr>
            <a:r>
              <a:rPr lang="en-US" sz="1300"/>
              <a:t>Looks for better ways to do things</a:t>
            </a:r>
          </a:p>
          <a:p>
            <a:pPr>
              <a:lnSpc>
                <a:spcPct val="110000"/>
              </a:lnSpc>
            </a:pPr>
            <a:r>
              <a:rPr lang="en-US" sz="1300"/>
              <a:t>Brings creativity to resident activities, employee , therapists, dining staff, and administrators.</a:t>
            </a:r>
          </a:p>
          <a:p>
            <a:pPr marL="0" indent="0">
              <a:lnSpc>
                <a:spcPct val="110000"/>
              </a:lnSpc>
              <a:buNone/>
            </a:pPr>
            <a:r>
              <a:rPr lang="en-US" sz="1300"/>
              <a:t>Values Diversity and Inclusion</a:t>
            </a:r>
          </a:p>
          <a:p>
            <a:pPr>
              <a:lnSpc>
                <a:spcPct val="110000"/>
              </a:lnSpc>
            </a:pPr>
            <a:r>
              <a:rPr lang="en-US" sz="1300"/>
              <a:t>Appreciates different cultures, backgrounds, and life experiences.</a:t>
            </a:r>
          </a:p>
          <a:p>
            <a:pPr>
              <a:lnSpc>
                <a:spcPct val="110000"/>
              </a:lnSpc>
            </a:pPr>
            <a:r>
              <a:rPr lang="en-US" sz="1300"/>
              <a:t>Builds meaningful relationships with residents from many walks of life.</a:t>
            </a:r>
          </a:p>
          <a:p>
            <a:pPr marL="0" indent="0">
              <a:lnSpc>
                <a:spcPct val="110000"/>
              </a:lnSpc>
              <a:buNone/>
            </a:pPr>
            <a:r>
              <a:rPr lang="en-US" sz="1300"/>
              <a:t>Key Takeaway</a:t>
            </a:r>
          </a:p>
          <a:p>
            <a:pPr marL="0" indent="0">
              <a:lnSpc>
                <a:spcPct val="110000"/>
              </a:lnSpc>
              <a:buNone/>
            </a:pPr>
            <a:r>
              <a:rPr lang="en-US" sz="1300"/>
              <a:t>Gen Z isn’t just entering the workforce they’re bringing the creativity, compassion, and leadership that can help shape the future of senior living.</a:t>
            </a:r>
          </a:p>
          <a:p>
            <a:pPr marL="0" indent="0">
              <a:lnSpc>
                <a:spcPct val="110000"/>
              </a:lnSpc>
              <a:buNone/>
            </a:pPr>
            <a:endParaRPr lang="en-US" sz="1300"/>
          </a:p>
        </p:txBody>
      </p:sp>
    </p:spTree>
    <p:extLst>
      <p:ext uri="{BB962C8B-B14F-4D97-AF65-F5344CB8AC3E}">
        <p14:creationId xmlns:p14="http://schemas.microsoft.com/office/powerpoint/2010/main" val="2302964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15EBF4-D648-520F-8E99-686E84DA85B6}"/>
              </a:ext>
            </a:extLst>
          </p:cNvPr>
          <p:cNvSpPr>
            <a:spLocks noGrp="1"/>
          </p:cNvSpPr>
          <p:nvPr>
            <p:ph type="title"/>
          </p:nvPr>
        </p:nvSpPr>
        <p:spPr>
          <a:xfrm>
            <a:off x="640081" y="1371600"/>
            <a:ext cx="4038599" cy="1314443"/>
          </a:xfrm>
        </p:spPr>
        <p:txBody>
          <a:bodyPr>
            <a:normAutofit/>
          </a:bodyPr>
          <a:lstStyle/>
          <a:p>
            <a:r>
              <a:rPr lang="en-US" sz="3600"/>
              <a:t>Learn from Experience</a:t>
            </a:r>
          </a:p>
        </p:txBody>
      </p:sp>
      <p:sp>
        <p:nvSpPr>
          <p:cNvPr id="3" name="Content Placeholder 2">
            <a:extLst>
              <a:ext uri="{FF2B5EF4-FFF2-40B4-BE49-F238E27FC236}">
                <a16:creationId xmlns:a16="http://schemas.microsoft.com/office/drawing/2014/main" id="{7B9E46A1-240C-EFC9-10A9-47083BB36D99}"/>
              </a:ext>
            </a:extLst>
          </p:cNvPr>
          <p:cNvSpPr>
            <a:spLocks noGrp="1"/>
          </p:cNvSpPr>
          <p:nvPr>
            <p:ph idx="1"/>
          </p:nvPr>
        </p:nvSpPr>
        <p:spPr>
          <a:xfrm>
            <a:off x="640080" y="2853368"/>
            <a:ext cx="4038598" cy="3444549"/>
          </a:xfrm>
        </p:spPr>
        <p:txBody>
          <a:bodyPr>
            <a:normAutofit/>
          </a:bodyPr>
          <a:lstStyle/>
          <a:p>
            <a:r>
              <a:rPr lang="en-US"/>
              <a:t>Learn from residents' life stories</a:t>
            </a:r>
          </a:p>
          <a:p>
            <a:r>
              <a:rPr lang="en-US"/>
              <a:t>Learn from healthcare professionals</a:t>
            </a:r>
          </a:p>
          <a:p>
            <a:r>
              <a:rPr lang="en-US"/>
              <a:t>Gain experience in multiple departments</a:t>
            </a:r>
          </a:p>
          <a:p>
            <a:r>
              <a:rPr lang="en-US"/>
              <a:t>Build communication and leadership skills. </a:t>
            </a:r>
          </a:p>
        </p:txBody>
      </p:sp>
      <p:pic>
        <p:nvPicPr>
          <p:cNvPr id="7" name="Picture 6">
            <a:extLst>
              <a:ext uri="{FF2B5EF4-FFF2-40B4-BE49-F238E27FC236}">
                <a16:creationId xmlns:a16="http://schemas.microsoft.com/office/drawing/2014/main" id="{6C350357-CE73-2334-B1ED-6624B10EC469}"/>
              </a:ext>
            </a:extLst>
          </p:cNvPr>
          <p:cNvPicPr>
            <a:picLocks noChangeAspect="1"/>
          </p:cNvPicPr>
          <p:nvPr/>
        </p:nvPicPr>
        <p:blipFill>
          <a:blip r:embed="rId2">
            <a:extLst>
              <a:ext uri="{28A0092B-C50C-407E-A947-70E740481C1C}">
                <a14:useLocalDpi xmlns:a14="http://schemas.microsoft.com/office/drawing/2010/main" val="0"/>
              </a:ext>
            </a:extLst>
          </a:blip>
          <a:srcRect r="4608" b="3"/>
          <a:stretch>
            <a:fillRect/>
          </a:stretch>
        </p:blipFill>
        <p:spPr>
          <a:xfrm rot="5400000">
            <a:off x="5189813" y="488608"/>
            <a:ext cx="4570813" cy="3593592"/>
          </a:xfrm>
          <a:prstGeom prst="rect">
            <a:avLst/>
          </a:prstGeom>
        </p:spPr>
      </p:pic>
      <p:pic>
        <p:nvPicPr>
          <p:cNvPr id="9" name="Picture 8">
            <a:extLst>
              <a:ext uri="{FF2B5EF4-FFF2-40B4-BE49-F238E27FC236}">
                <a16:creationId xmlns:a16="http://schemas.microsoft.com/office/drawing/2014/main" id="{8D21792D-A05D-9057-B712-A654F4F01D87}"/>
              </a:ext>
            </a:extLst>
          </p:cNvPr>
          <p:cNvPicPr>
            <a:picLocks noChangeAspect="1"/>
          </p:cNvPicPr>
          <p:nvPr/>
        </p:nvPicPr>
        <p:blipFill>
          <a:blip r:embed="rId3">
            <a:extLst>
              <a:ext uri="{28A0092B-C50C-407E-A947-70E740481C1C}">
                <a14:useLocalDpi xmlns:a14="http://schemas.microsoft.com/office/drawing/2010/main" val="0"/>
              </a:ext>
            </a:extLst>
          </a:blip>
          <a:srcRect r="2" b="15355"/>
          <a:stretch>
            <a:fillRect/>
          </a:stretch>
        </p:blipFill>
        <p:spPr>
          <a:xfrm>
            <a:off x="5678423" y="4570816"/>
            <a:ext cx="3602736" cy="2287183"/>
          </a:xfrm>
          <a:prstGeom prst="rect">
            <a:avLst/>
          </a:prstGeom>
        </p:spPr>
      </p:pic>
      <p:pic>
        <p:nvPicPr>
          <p:cNvPr id="11" name="Picture 10">
            <a:extLst>
              <a:ext uri="{FF2B5EF4-FFF2-40B4-BE49-F238E27FC236}">
                <a16:creationId xmlns:a16="http://schemas.microsoft.com/office/drawing/2014/main" id="{B081CB20-043A-631C-F6E1-C1907A23F808}"/>
              </a:ext>
            </a:extLst>
          </p:cNvPr>
          <p:cNvPicPr>
            <a:picLocks noChangeAspect="1"/>
          </p:cNvPicPr>
          <p:nvPr/>
        </p:nvPicPr>
        <p:blipFill>
          <a:blip r:embed="rId4">
            <a:extLst>
              <a:ext uri="{28A0092B-C50C-407E-A947-70E740481C1C}">
                <a14:useLocalDpi xmlns:a14="http://schemas.microsoft.com/office/drawing/2010/main" val="0"/>
              </a:ext>
            </a:extLst>
          </a:blip>
          <a:srcRect l="11329" r="30079" b="4"/>
          <a:stretch>
            <a:fillRect/>
          </a:stretch>
        </p:blipFill>
        <p:spPr>
          <a:xfrm rot="5400000">
            <a:off x="9585960" y="-320040"/>
            <a:ext cx="2286000" cy="2926080"/>
          </a:xfrm>
          <a:prstGeom prst="rect">
            <a:avLst/>
          </a:prstGeom>
        </p:spPr>
      </p:pic>
      <p:pic>
        <p:nvPicPr>
          <p:cNvPr id="5" name="Picture 4">
            <a:extLst>
              <a:ext uri="{FF2B5EF4-FFF2-40B4-BE49-F238E27FC236}">
                <a16:creationId xmlns:a16="http://schemas.microsoft.com/office/drawing/2014/main" id="{7D4F8627-A4F3-B867-6B4E-D6339025CA94}"/>
              </a:ext>
            </a:extLst>
          </p:cNvPr>
          <p:cNvPicPr>
            <a:picLocks noChangeAspect="1"/>
          </p:cNvPicPr>
          <p:nvPr/>
        </p:nvPicPr>
        <p:blipFill>
          <a:blip r:embed="rId5">
            <a:extLst>
              <a:ext uri="{28A0092B-C50C-407E-A947-70E740481C1C}">
                <a14:useLocalDpi xmlns:a14="http://schemas.microsoft.com/office/drawing/2010/main" val="0"/>
              </a:ext>
            </a:extLst>
          </a:blip>
          <a:srcRect l="12824" r="28645" b="2"/>
          <a:stretch>
            <a:fillRect/>
          </a:stretch>
        </p:blipFill>
        <p:spPr>
          <a:xfrm rot="5400000">
            <a:off x="9584436" y="1963253"/>
            <a:ext cx="2286000" cy="2929128"/>
          </a:xfrm>
          <a:prstGeom prst="rect">
            <a:avLst/>
          </a:prstGeom>
        </p:spPr>
      </p:pic>
      <p:pic>
        <p:nvPicPr>
          <p:cNvPr id="13" name="Picture 12">
            <a:extLst>
              <a:ext uri="{FF2B5EF4-FFF2-40B4-BE49-F238E27FC236}">
                <a16:creationId xmlns:a16="http://schemas.microsoft.com/office/drawing/2014/main" id="{A6DE68EB-FDEB-6D43-EC84-908A1A0BB46B}"/>
              </a:ext>
            </a:extLst>
          </p:cNvPr>
          <p:cNvPicPr>
            <a:picLocks noChangeAspect="1"/>
          </p:cNvPicPr>
          <p:nvPr/>
        </p:nvPicPr>
        <p:blipFill>
          <a:blip r:embed="rId6">
            <a:extLst>
              <a:ext uri="{28A0092B-C50C-407E-A947-70E740481C1C}">
                <a14:useLocalDpi xmlns:a14="http://schemas.microsoft.com/office/drawing/2010/main" val="0"/>
              </a:ext>
            </a:extLst>
          </a:blip>
          <a:srcRect t="31119" r="3" b="22789"/>
          <a:stretch>
            <a:fillRect/>
          </a:stretch>
        </p:blipFill>
        <p:spPr>
          <a:xfrm>
            <a:off x="9265920" y="4572000"/>
            <a:ext cx="2926080" cy="2286000"/>
          </a:xfrm>
          <a:prstGeom prst="rect">
            <a:avLst/>
          </a:prstGeom>
        </p:spPr>
      </p:pic>
      <p:cxnSp>
        <p:nvCxnSpPr>
          <p:cNvPr id="20" name="Straight Connector 19">
            <a:extLst>
              <a:ext uri="{FF2B5EF4-FFF2-40B4-BE49-F238E27FC236}">
                <a16:creationId xmlns:a16="http://schemas.microsoft.com/office/drawing/2014/main" id="{E16CB74F-F3CC-4B0B-B50E-878BEDB2CF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6281"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833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78F6BB94-4710-5ECB-681F-994B75F86CA2}"/>
              </a:ext>
            </a:extLst>
          </p:cNvPr>
          <p:cNvSpPr>
            <a:spLocks noGrp="1"/>
          </p:cNvSpPr>
          <p:nvPr>
            <p:ph type="title"/>
          </p:nvPr>
        </p:nvSpPr>
        <p:spPr>
          <a:xfrm>
            <a:off x="640080" y="914400"/>
            <a:ext cx="4070143" cy="1839433"/>
          </a:xfrm>
        </p:spPr>
        <p:txBody>
          <a:bodyPr>
            <a:normAutofit/>
          </a:bodyPr>
          <a:lstStyle/>
          <a:p>
            <a:r>
              <a:rPr lang="en-US"/>
              <a:t>Bring New Ideas</a:t>
            </a:r>
          </a:p>
        </p:txBody>
      </p:sp>
      <p:sp>
        <p:nvSpPr>
          <p:cNvPr id="13" name="Content Placeholder 2">
            <a:extLst>
              <a:ext uri="{FF2B5EF4-FFF2-40B4-BE49-F238E27FC236}">
                <a16:creationId xmlns:a16="http://schemas.microsoft.com/office/drawing/2014/main" id="{AE58146F-520D-0656-7C5B-77CD68E14098}"/>
              </a:ext>
            </a:extLst>
          </p:cNvPr>
          <p:cNvSpPr>
            <a:spLocks noGrp="1"/>
          </p:cNvSpPr>
          <p:nvPr>
            <p:ph idx="1"/>
          </p:nvPr>
        </p:nvSpPr>
        <p:spPr>
          <a:xfrm>
            <a:off x="5410186" y="1010097"/>
            <a:ext cx="6141734" cy="5314686"/>
          </a:xfrm>
        </p:spPr>
        <p:txBody>
          <a:bodyPr>
            <a:normAutofit/>
          </a:bodyPr>
          <a:lstStyle/>
          <a:p>
            <a:pPr marL="0" indent="0">
              <a:lnSpc>
                <a:spcPct val="110000"/>
              </a:lnSpc>
              <a:buNone/>
            </a:pPr>
            <a:r>
              <a:rPr lang="en-US" sz="1600"/>
              <a:t>“innovation isn’t about replacing what works, it's about making a great care place even better”</a:t>
            </a:r>
          </a:p>
          <a:p>
            <a:pPr marL="0" indent="0">
              <a:lnSpc>
                <a:spcPct val="110000"/>
              </a:lnSpc>
              <a:buNone/>
            </a:pPr>
            <a:r>
              <a:rPr lang="en-US" sz="1600"/>
              <a:t>Gen Z has grown up in a rapidly changing world. We are comfortable with technology, quick to adapt, and eager to improve the way things are done. Senior living needs people who are willing to think differently and create better experiences for residents.</a:t>
            </a:r>
          </a:p>
          <a:p>
            <a:pPr marL="0" indent="0">
              <a:lnSpc>
                <a:spcPct val="110000"/>
              </a:lnSpc>
              <a:buNone/>
            </a:pPr>
            <a:r>
              <a:rPr lang="en-US" sz="1600"/>
              <a:t>Ways Gen Z Can Innovate </a:t>
            </a:r>
          </a:p>
          <a:p>
            <a:pPr>
              <a:lnSpc>
                <a:spcPct val="110000"/>
              </a:lnSpc>
            </a:pPr>
            <a:r>
              <a:rPr lang="en-US" sz="1600"/>
              <a:t>Embrace Technology</a:t>
            </a:r>
          </a:p>
          <a:p>
            <a:pPr>
              <a:lnSpc>
                <a:spcPct val="110000"/>
              </a:lnSpc>
            </a:pPr>
            <a:r>
              <a:rPr lang="en-US" sz="1600"/>
              <a:t>Reimagine Resident Engagement </a:t>
            </a:r>
          </a:p>
          <a:p>
            <a:pPr>
              <a:lnSpc>
                <a:spcPct val="110000"/>
              </a:lnSpc>
            </a:pPr>
            <a:r>
              <a:rPr lang="en-US" sz="1600"/>
              <a:t>Improve Communication</a:t>
            </a:r>
          </a:p>
          <a:p>
            <a:pPr>
              <a:lnSpc>
                <a:spcPct val="110000"/>
              </a:lnSpc>
            </a:pPr>
            <a:r>
              <a:rPr lang="en-US" sz="1600"/>
              <a:t>Build a Positive Workplace Culture</a:t>
            </a:r>
          </a:p>
          <a:p>
            <a:pPr marL="0" indent="0">
              <a:lnSpc>
                <a:spcPct val="110000"/>
              </a:lnSpc>
              <a:buNone/>
            </a:pPr>
            <a:r>
              <a:rPr lang="en-US" sz="1600"/>
              <a:t>Innovation doesn’t always mean inventing new technology. Sometimes it’s finding a better way to make someone smile, helping a resident reconnects with family, or creating a workplace where employees feel supported and valued. Small improvement can have a big impact on resident's daily lives.</a:t>
            </a:r>
          </a:p>
          <a:p>
            <a:pPr marL="0" indent="0">
              <a:lnSpc>
                <a:spcPct val="110000"/>
              </a:lnSpc>
              <a:buNone/>
            </a:pPr>
            <a:endParaRPr lang="en-US" sz="1600"/>
          </a:p>
        </p:txBody>
      </p:sp>
    </p:spTree>
    <p:extLst>
      <p:ext uri="{BB962C8B-B14F-4D97-AF65-F5344CB8AC3E}">
        <p14:creationId xmlns:p14="http://schemas.microsoft.com/office/powerpoint/2010/main" val="3557591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E20CF8-28FE-3317-F960-F8C20EE289D3}"/>
              </a:ext>
            </a:extLst>
          </p:cNvPr>
          <p:cNvSpPr>
            <a:spLocks noGrp="1"/>
          </p:cNvSpPr>
          <p:nvPr>
            <p:ph type="title"/>
          </p:nvPr>
        </p:nvSpPr>
        <p:spPr>
          <a:xfrm>
            <a:off x="640080" y="914399"/>
            <a:ext cx="3000587" cy="4160520"/>
          </a:xfrm>
        </p:spPr>
        <p:txBody>
          <a:bodyPr anchor="t">
            <a:normAutofit/>
          </a:bodyPr>
          <a:lstStyle/>
          <a:p>
            <a:r>
              <a:rPr lang="en-US" sz="3600"/>
              <a:t>Lead</a:t>
            </a:r>
          </a:p>
        </p:txBody>
      </p:sp>
      <p:cxnSp>
        <p:nvCxnSpPr>
          <p:cNvPr id="14" name="Straight Connector 13">
            <a:extLst>
              <a:ext uri="{FF2B5EF4-FFF2-40B4-BE49-F238E27FC236}">
                <a16:creationId xmlns:a16="http://schemas.microsoft.com/office/drawing/2014/main" id="{05ADA91C-AD52-A530-A898-AD6E698745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15" name="Content Placeholder 2">
            <a:extLst>
              <a:ext uri="{FF2B5EF4-FFF2-40B4-BE49-F238E27FC236}">
                <a16:creationId xmlns:a16="http://schemas.microsoft.com/office/drawing/2014/main" id="{51AAA36E-DF4E-41B0-36A7-46B32AE5980C}"/>
              </a:ext>
            </a:extLst>
          </p:cNvPr>
          <p:cNvGraphicFramePr>
            <a:graphicFrameLocks noGrp="1"/>
          </p:cNvGraphicFramePr>
          <p:nvPr>
            <p:ph idx="1"/>
            <p:extLst>
              <p:ext uri="{D42A27DB-BD31-4B8C-83A1-F6EECF244321}">
                <p14:modId xmlns:p14="http://schemas.microsoft.com/office/powerpoint/2010/main" val="925871060"/>
              </p:ext>
            </p:extLst>
          </p:nvPr>
        </p:nvGraphicFramePr>
        <p:xfrm>
          <a:off x="4303332" y="891606"/>
          <a:ext cx="7216416" cy="51112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0584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4DAAF0-91A6-885C-8FF5-AB2C2E0EF6EE}"/>
              </a:ext>
            </a:extLst>
          </p:cNvPr>
          <p:cNvSpPr>
            <a:spLocks noGrp="1"/>
          </p:cNvSpPr>
          <p:nvPr>
            <p:ph type="title"/>
          </p:nvPr>
        </p:nvSpPr>
        <p:spPr>
          <a:xfrm>
            <a:off x="640080" y="570750"/>
            <a:ext cx="10890929" cy="1387934"/>
          </a:xfrm>
        </p:spPr>
        <p:txBody>
          <a:bodyPr anchor="b">
            <a:normAutofit/>
          </a:bodyPr>
          <a:lstStyle/>
          <a:p>
            <a:r>
              <a:rPr lang="en-US"/>
              <a:t>My Experience</a:t>
            </a:r>
          </a:p>
        </p:txBody>
      </p:sp>
      <p:sp>
        <p:nvSpPr>
          <p:cNvPr id="13" name="Content Placeholder 2">
            <a:extLst>
              <a:ext uri="{FF2B5EF4-FFF2-40B4-BE49-F238E27FC236}">
                <a16:creationId xmlns:a16="http://schemas.microsoft.com/office/drawing/2014/main" id="{6587F721-D9DE-0843-88EF-9F744C48E028}"/>
              </a:ext>
            </a:extLst>
          </p:cNvPr>
          <p:cNvSpPr>
            <a:spLocks noGrp="1"/>
          </p:cNvSpPr>
          <p:nvPr>
            <p:ph idx="1"/>
          </p:nvPr>
        </p:nvSpPr>
        <p:spPr>
          <a:xfrm>
            <a:off x="640080" y="2761673"/>
            <a:ext cx="10890929" cy="3536241"/>
          </a:xfrm>
        </p:spPr>
        <p:txBody>
          <a:bodyPr>
            <a:normAutofit/>
          </a:bodyPr>
          <a:lstStyle/>
          <a:p>
            <a:pPr marL="0" indent="0">
              <a:lnSpc>
                <a:spcPct val="110000"/>
              </a:lnSpc>
              <a:buNone/>
            </a:pPr>
            <a:endParaRPr lang="en-US" dirty="0"/>
          </a:p>
          <a:p>
            <a:pPr>
              <a:lnSpc>
                <a:spcPct val="110000"/>
              </a:lnSpc>
            </a:pPr>
            <a:r>
              <a:rPr lang="en-US" dirty="0"/>
              <a:t>Senior Management student</a:t>
            </a:r>
          </a:p>
          <a:p>
            <a:pPr>
              <a:lnSpc>
                <a:spcPct val="110000"/>
              </a:lnSpc>
            </a:pPr>
            <a:r>
              <a:rPr lang="en-US" dirty="0"/>
              <a:t>3 years as a caregiver</a:t>
            </a:r>
          </a:p>
          <a:p>
            <a:pPr>
              <a:lnSpc>
                <a:spcPct val="110000"/>
              </a:lnSpc>
            </a:pPr>
            <a:r>
              <a:rPr lang="en-US" dirty="0"/>
              <a:t>ROAD intern with Transforming age</a:t>
            </a:r>
          </a:p>
          <a:p>
            <a:pPr>
              <a:lnSpc>
                <a:spcPct val="110000"/>
              </a:lnSpc>
            </a:pPr>
            <a:r>
              <a:rPr lang="en-US" dirty="0"/>
              <a:t>Rotated through multiple departments</a:t>
            </a:r>
          </a:p>
          <a:p>
            <a:pPr>
              <a:lnSpc>
                <a:spcPct val="110000"/>
              </a:lnSpc>
            </a:pPr>
            <a:r>
              <a:rPr lang="en-US" dirty="0"/>
              <a:t>Career Goal: Administrator</a:t>
            </a:r>
          </a:p>
          <a:p>
            <a:pPr marL="0" indent="0">
              <a:lnSpc>
                <a:spcPct val="110000"/>
              </a:lnSpc>
              <a:buNone/>
            </a:pPr>
            <a:r>
              <a:rPr lang="en-US" dirty="0"/>
              <a:t>My internship showed me that Senior living isn’t just about caregiving. It’s about leadership, teamwork, business, and improving the lives of residents every day. </a:t>
            </a:r>
          </a:p>
          <a:p>
            <a:pPr>
              <a:lnSpc>
                <a:spcPct val="110000"/>
              </a:lnSpc>
            </a:pPr>
            <a:endParaRPr lang="en-US" dirty="0"/>
          </a:p>
        </p:txBody>
      </p:sp>
      <p:cxnSp>
        <p:nvCxnSpPr>
          <p:cNvPr id="10" name="Straight Connector 9">
            <a:extLst>
              <a:ext uri="{FF2B5EF4-FFF2-40B4-BE49-F238E27FC236}">
                <a16:creationId xmlns:a16="http://schemas.microsoft.com/office/drawing/2014/main" id="{E62D3963-2153-4637-96E6-E31BD2CE5D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23074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8844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8D8396-ED18-6494-BF50-05D0CEB84369}"/>
              </a:ext>
            </a:extLst>
          </p:cNvPr>
          <p:cNvSpPr>
            <a:spLocks noGrp="1"/>
          </p:cNvSpPr>
          <p:nvPr>
            <p:ph type="title"/>
          </p:nvPr>
        </p:nvSpPr>
        <p:spPr>
          <a:xfrm>
            <a:off x="5496821" y="1371600"/>
            <a:ext cx="6034187" cy="1097280"/>
          </a:xfrm>
        </p:spPr>
        <p:txBody>
          <a:bodyPr>
            <a:normAutofit/>
          </a:bodyPr>
          <a:lstStyle/>
          <a:p>
            <a:r>
              <a:rPr lang="en-US"/>
              <a:t>The Impact</a:t>
            </a:r>
          </a:p>
        </p:txBody>
      </p:sp>
      <p:pic>
        <p:nvPicPr>
          <p:cNvPr id="5" name="Picture 4" descr="High Five Bee">
            <a:extLst>
              <a:ext uri="{FF2B5EF4-FFF2-40B4-BE49-F238E27FC236}">
                <a16:creationId xmlns:a16="http://schemas.microsoft.com/office/drawing/2014/main" id="{84038CF8-5322-5BA3-4908-2111EA6C5DEA}"/>
              </a:ext>
            </a:extLst>
          </p:cNvPr>
          <p:cNvPicPr>
            <a:picLocks noChangeAspect="1"/>
          </p:cNvPicPr>
          <p:nvPr/>
        </p:nvPicPr>
        <p:blipFill>
          <a:blip r:embed="rId2">
            <a:extLst>
              <a:ext uri="{28A0092B-C50C-407E-A947-70E740481C1C}">
                <a14:useLocalDpi xmlns:a14="http://schemas.microsoft.com/office/drawing/2010/main" val="0"/>
              </a:ext>
            </a:extLst>
          </a:blip>
          <a:srcRect l="12374" r="16791"/>
          <a:stretch>
            <a:fillRect/>
          </a:stretch>
        </p:blipFill>
        <p:spPr>
          <a:xfrm>
            <a:off x="20" y="10"/>
            <a:ext cx="4857871" cy="6857990"/>
          </a:xfrm>
          <a:prstGeom prst="rect">
            <a:avLst/>
          </a:prstGeom>
        </p:spPr>
      </p:pic>
      <p:cxnSp>
        <p:nvCxnSpPr>
          <p:cNvPr id="15" name="Straight Connector 14">
            <a:extLst>
              <a:ext uri="{FF2B5EF4-FFF2-40B4-BE49-F238E27FC236}">
                <a16:creationId xmlns:a16="http://schemas.microsoft.com/office/drawing/2014/main" id="{691422F5-4221-4812-AFD9-5479C6D60A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80905" y="1031005"/>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83B8AD3-8274-523A-6B96-F0612DDE93A9}"/>
              </a:ext>
            </a:extLst>
          </p:cNvPr>
          <p:cNvSpPr>
            <a:spLocks noGrp="1"/>
          </p:cNvSpPr>
          <p:nvPr>
            <p:ph idx="1"/>
          </p:nvPr>
        </p:nvSpPr>
        <p:spPr>
          <a:xfrm>
            <a:off x="5496821" y="2633236"/>
            <a:ext cx="6034187" cy="3664687"/>
          </a:xfrm>
        </p:spPr>
        <p:txBody>
          <a:bodyPr>
            <a:normAutofit/>
          </a:bodyPr>
          <a:lstStyle/>
          <a:p>
            <a:pPr marL="0" indent="0">
              <a:lnSpc>
                <a:spcPct val="110000"/>
              </a:lnSpc>
              <a:buNone/>
            </a:pPr>
            <a:r>
              <a:rPr lang="en-US" sz="1600"/>
              <a:t>Working in Senior living means your actions have a direct effect on someone's quality of life. Whether you’re a caregiver, nurse, activity director, administrator, or dining team member, every role contributes to helping residents live with dignity, purpose and joy. </a:t>
            </a:r>
          </a:p>
          <a:p>
            <a:pPr marL="0" indent="0">
              <a:lnSpc>
                <a:spcPct val="110000"/>
              </a:lnSpc>
              <a:buNone/>
            </a:pPr>
            <a:r>
              <a:rPr lang="en-US" sz="1600"/>
              <a:t>The Impact on Residents </a:t>
            </a:r>
          </a:p>
          <a:p>
            <a:pPr>
              <a:lnSpc>
                <a:spcPct val="110000"/>
              </a:lnSpc>
            </a:pPr>
            <a:r>
              <a:rPr lang="en-US" sz="1600"/>
              <a:t>Build meaningful relationships that often feel like family.</a:t>
            </a:r>
          </a:p>
          <a:p>
            <a:pPr>
              <a:lnSpc>
                <a:spcPct val="110000"/>
              </a:lnSpc>
            </a:pPr>
            <a:r>
              <a:rPr lang="en-US" sz="1600"/>
              <a:t>Help Residents maintain independence while providing the support they need.</a:t>
            </a:r>
          </a:p>
          <a:p>
            <a:pPr>
              <a:lnSpc>
                <a:spcPct val="110000"/>
              </a:lnSpc>
            </a:pPr>
            <a:r>
              <a:rPr lang="en-US" sz="1600"/>
              <a:t>Create moments of joy through conversations, activities and compassionate care.</a:t>
            </a:r>
          </a:p>
          <a:p>
            <a:pPr>
              <a:lnSpc>
                <a:spcPct val="110000"/>
              </a:lnSpc>
            </a:pPr>
            <a:r>
              <a:rPr lang="en-US" sz="1600"/>
              <a:t>Be someone residents can trust and depend on every day.</a:t>
            </a:r>
          </a:p>
        </p:txBody>
      </p:sp>
    </p:spTree>
    <p:extLst>
      <p:ext uri="{BB962C8B-B14F-4D97-AF65-F5344CB8AC3E}">
        <p14:creationId xmlns:p14="http://schemas.microsoft.com/office/powerpoint/2010/main" val="3028899489"/>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7AFE67F6245A4449247B1893974B561" ma:contentTypeVersion="7" ma:contentTypeDescription="Create a new document." ma:contentTypeScope="" ma:versionID="524c4ae9ee8f5d1863974bd7eb6fd762">
  <xsd:schema xmlns:xsd="http://www.w3.org/2001/XMLSchema" xmlns:xs="http://www.w3.org/2001/XMLSchema" xmlns:p="http://schemas.microsoft.com/office/2006/metadata/properties" xmlns:ns2="3c54fdb6-f61e-4aa6-b17f-e43a613bad22" targetNamespace="http://schemas.microsoft.com/office/2006/metadata/properties" ma:root="true" ma:fieldsID="2dcd0903bae1f7c677dd3e86f98bd3cf" ns2:_="">
    <xsd:import namespace="3c54fdb6-f61e-4aa6-b17f-e43a613bad2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54fdb6-f61e-4aa6-b17f-e43a613ba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79BBD3-D0D2-4850-B1F3-EED3E8D96B8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60C090B-B2CB-4444-A5A0-3AC7290B1338}">
  <ds:schemaRefs>
    <ds:schemaRef ds:uri="http://schemas.microsoft.com/sharepoint/v3/contenttype/forms"/>
  </ds:schemaRefs>
</ds:datastoreItem>
</file>

<file path=customXml/itemProps3.xml><?xml version="1.0" encoding="utf-8"?>
<ds:datastoreItem xmlns:ds="http://schemas.openxmlformats.org/officeDocument/2006/customXml" ds:itemID="{BC6C0130-00C3-4582-85FE-A276770FB8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54fdb6-f61e-4aa6-b17f-e43a613bad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607</Words>
  <Application>Microsoft Office PowerPoint</Application>
  <PresentationFormat>Widescreen</PresentationFormat>
  <Paragraphs>77</Paragraphs>
  <Slides>10</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Bierstadt</vt:lpstr>
      <vt:lpstr>Grandview Display</vt:lpstr>
      <vt:lpstr>DashVTI</vt:lpstr>
      <vt:lpstr>Why Gen Z Should Choose a Career In Senior Living</vt:lpstr>
      <vt:lpstr>Why Senior Living?</vt:lpstr>
      <vt:lpstr>Why Gen Z is the Future of Senior Living</vt:lpstr>
      <vt:lpstr>What makes Gen Z a Great Fit for Senior Living? </vt:lpstr>
      <vt:lpstr>Learn from Experience</vt:lpstr>
      <vt:lpstr>Bring New Ideas</vt:lpstr>
      <vt:lpstr>Lead</vt:lpstr>
      <vt:lpstr>My Experience</vt:lpstr>
      <vt:lpstr>The Impact</vt:lpstr>
      <vt:lpstr>Learn. Innovate. Lead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Lacie Lawless</dc:creator>
  <cp:lastModifiedBy>Andrea Sembrana</cp:lastModifiedBy>
  <cp:revision>3</cp:revision>
  <dcterms:created xsi:type="dcterms:W3CDTF">2026-07-30T16:02:57Z</dcterms:created>
  <dcterms:modified xsi:type="dcterms:W3CDTF">2026-08-12T16:01:17Z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0x01010027AFE67F6245A4449247B1893974B561</vt:lpwstr>
  </property>
</Properties>
</file>